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5"/>
  </p:notesMasterIdLst>
  <p:sldIdLst>
    <p:sldId id="321" r:id="rId2"/>
    <p:sldId id="325" r:id="rId3"/>
    <p:sldId id="343" r:id="rId4"/>
    <p:sldId id="323" r:id="rId5"/>
    <p:sldId id="326" r:id="rId6"/>
    <p:sldId id="327" r:id="rId7"/>
    <p:sldId id="329" r:id="rId8"/>
    <p:sldId id="330" r:id="rId9"/>
    <p:sldId id="331" r:id="rId10"/>
    <p:sldId id="332" r:id="rId11"/>
    <p:sldId id="334" r:id="rId12"/>
    <p:sldId id="335" r:id="rId13"/>
    <p:sldId id="336" r:id="rId14"/>
    <p:sldId id="337" r:id="rId15"/>
    <p:sldId id="338" r:id="rId16"/>
    <p:sldId id="324" r:id="rId17"/>
    <p:sldId id="309" r:id="rId18"/>
    <p:sldId id="310" r:id="rId19"/>
    <p:sldId id="273" r:id="rId20"/>
    <p:sldId id="313" r:id="rId21"/>
    <p:sldId id="320" r:id="rId22"/>
    <p:sldId id="311" r:id="rId23"/>
    <p:sldId id="297" r:id="rId24"/>
    <p:sldId id="303" r:id="rId25"/>
    <p:sldId id="307" r:id="rId26"/>
    <p:sldId id="304" r:id="rId27"/>
    <p:sldId id="305" r:id="rId28"/>
    <p:sldId id="315" r:id="rId29"/>
    <p:sldId id="318" r:id="rId30"/>
    <p:sldId id="308" r:id="rId31"/>
    <p:sldId id="340" r:id="rId32"/>
    <p:sldId id="341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BCDB3"/>
    <a:srgbClr val="FFCC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724BEE-7330-4095-ACE3-410EE54CB7A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B22913-FF88-487F-B15F-E5EE2B4AA1C6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Ребенок с РАС и его семья</a:t>
          </a:r>
          <a:endParaRPr lang="ru-RU" dirty="0"/>
        </a:p>
      </dgm:t>
    </dgm:pt>
    <dgm:pt modelId="{4F1571CA-92C9-4067-8C38-39D6382C6DE3}" type="parTrans" cxnId="{5E248002-38E3-4BC0-8D2E-867AC4D4052C}">
      <dgm:prSet/>
      <dgm:spPr/>
      <dgm:t>
        <a:bodyPr/>
        <a:lstStyle/>
        <a:p>
          <a:endParaRPr lang="ru-RU"/>
        </a:p>
      </dgm:t>
    </dgm:pt>
    <dgm:pt modelId="{228C3A8B-AAFB-4CF0-BAC6-776A63DBE651}" type="sibTrans" cxnId="{5E248002-38E3-4BC0-8D2E-867AC4D4052C}">
      <dgm:prSet/>
      <dgm:spPr/>
      <dgm:t>
        <a:bodyPr/>
        <a:lstStyle/>
        <a:p>
          <a:endParaRPr lang="ru-RU"/>
        </a:p>
      </dgm:t>
    </dgm:pt>
    <dgm:pt modelId="{8955A9F8-DE75-462F-B40C-4071ACDFC5E4}">
      <dgm:prSet phldrT="[Текст]"/>
      <dgm:spPr>
        <a:solidFill>
          <a:schemeClr val="accent1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Учреждения системы здравоохранения</a:t>
          </a:r>
          <a:endParaRPr lang="ru-RU" dirty="0"/>
        </a:p>
      </dgm:t>
    </dgm:pt>
    <dgm:pt modelId="{84DDAA1D-848E-4248-88CA-27BD8C0A8959}" type="parTrans" cxnId="{089B2215-C329-49BE-89D7-F2501C3E6078}">
      <dgm:prSet/>
      <dgm:spPr/>
      <dgm:t>
        <a:bodyPr/>
        <a:lstStyle/>
        <a:p>
          <a:endParaRPr lang="ru-RU"/>
        </a:p>
      </dgm:t>
    </dgm:pt>
    <dgm:pt modelId="{84A66006-6312-4901-B723-D9E4215DBCC7}" type="sibTrans" cxnId="{089B2215-C329-49BE-89D7-F2501C3E6078}">
      <dgm:prSet/>
      <dgm:spPr/>
      <dgm:t>
        <a:bodyPr/>
        <a:lstStyle/>
        <a:p>
          <a:endParaRPr lang="ru-RU"/>
        </a:p>
      </dgm:t>
    </dgm:pt>
    <dgm:pt modelId="{488E67EC-A6E4-4493-934A-39D035A9C90C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Учреждения системы социального сопровождения</a:t>
          </a:r>
          <a:endParaRPr lang="ru-RU" dirty="0"/>
        </a:p>
      </dgm:t>
    </dgm:pt>
    <dgm:pt modelId="{48FC908B-6136-4E08-8FC0-968814C8DE19}" type="parTrans" cxnId="{A5461D75-CA31-4AA4-9911-1E4F9EF9C19D}">
      <dgm:prSet/>
      <dgm:spPr/>
      <dgm:t>
        <a:bodyPr/>
        <a:lstStyle/>
        <a:p>
          <a:endParaRPr lang="ru-RU"/>
        </a:p>
      </dgm:t>
    </dgm:pt>
    <dgm:pt modelId="{1B497964-6A37-47B2-9659-C7C3683E960F}" type="sibTrans" cxnId="{A5461D75-CA31-4AA4-9911-1E4F9EF9C19D}">
      <dgm:prSet/>
      <dgm:spPr/>
      <dgm:t>
        <a:bodyPr/>
        <a:lstStyle/>
        <a:p>
          <a:endParaRPr lang="ru-RU"/>
        </a:p>
      </dgm:t>
    </dgm:pt>
    <dgm:pt modelId="{63A4F9EA-9D87-4DE7-A587-7FA517A1C365}">
      <dgm:prSet phldrT="[Текст]"/>
      <dgm:spPr/>
      <dgm:t>
        <a:bodyPr/>
        <a:lstStyle/>
        <a:p>
          <a:endParaRPr lang="ru-RU" dirty="0"/>
        </a:p>
      </dgm:t>
    </dgm:pt>
    <dgm:pt modelId="{3551E418-12D2-4F60-8F52-1D980CF3DBCC}" type="parTrans" cxnId="{E7A88AB8-5399-4F42-82AC-A41C067558B3}">
      <dgm:prSet/>
      <dgm:spPr/>
      <dgm:t>
        <a:bodyPr/>
        <a:lstStyle/>
        <a:p>
          <a:endParaRPr lang="ru-RU"/>
        </a:p>
      </dgm:t>
    </dgm:pt>
    <dgm:pt modelId="{18A84E08-5131-4ED5-8635-5BBDF1DEF6E9}" type="sibTrans" cxnId="{E7A88AB8-5399-4F42-82AC-A41C067558B3}">
      <dgm:prSet/>
      <dgm:spPr/>
      <dgm:t>
        <a:bodyPr/>
        <a:lstStyle/>
        <a:p>
          <a:endParaRPr lang="ru-RU"/>
        </a:p>
      </dgm:t>
    </dgm:pt>
    <dgm:pt modelId="{11EB8393-0BE8-4F79-B193-95126B6E53BB}">
      <dgm:prSet phldrT="[Текст]"/>
      <dgm:spPr/>
      <dgm:t>
        <a:bodyPr/>
        <a:lstStyle/>
        <a:p>
          <a:endParaRPr lang="ru-RU" dirty="0"/>
        </a:p>
      </dgm:t>
    </dgm:pt>
    <dgm:pt modelId="{F0BF219E-2390-4377-BE8F-AB423A67A40A}" type="parTrans" cxnId="{A93B3D78-40F0-4870-A0E0-31F13EB7429C}">
      <dgm:prSet/>
      <dgm:spPr/>
      <dgm:t>
        <a:bodyPr/>
        <a:lstStyle/>
        <a:p>
          <a:endParaRPr lang="ru-RU"/>
        </a:p>
      </dgm:t>
    </dgm:pt>
    <dgm:pt modelId="{E4B8B740-F054-4BD9-BB31-FE6FE2835FD1}" type="sibTrans" cxnId="{A93B3D78-40F0-4870-A0E0-31F13EB7429C}">
      <dgm:prSet/>
      <dgm:spPr/>
      <dgm:t>
        <a:bodyPr/>
        <a:lstStyle/>
        <a:p>
          <a:endParaRPr lang="ru-RU"/>
        </a:p>
      </dgm:t>
    </dgm:pt>
    <dgm:pt modelId="{7311E332-C9E0-4D9E-BB73-39E9C1F2ECF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Учреждения систем культуры и спорта</a:t>
          </a:r>
          <a:endParaRPr lang="ru-RU" dirty="0"/>
        </a:p>
      </dgm:t>
    </dgm:pt>
    <dgm:pt modelId="{B3CAC710-ED75-4D08-BFC7-0D0ABEFB18A7}" type="parTrans" cxnId="{45D16D47-322A-4FFD-A6FC-39F87CD7F60D}">
      <dgm:prSet/>
      <dgm:spPr/>
      <dgm:t>
        <a:bodyPr/>
        <a:lstStyle/>
        <a:p>
          <a:endParaRPr lang="ru-RU"/>
        </a:p>
      </dgm:t>
    </dgm:pt>
    <dgm:pt modelId="{126FF51C-0FA1-498B-82FD-DF45A6C596C7}" type="sibTrans" cxnId="{45D16D47-322A-4FFD-A6FC-39F87CD7F60D}">
      <dgm:prSet/>
      <dgm:spPr/>
      <dgm:t>
        <a:bodyPr/>
        <a:lstStyle/>
        <a:p>
          <a:endParaRPr lang="ru-RU"/>
        </a:p>
      </dgm:t>
    </dgm:pt>
    <dgm:pt modelId="{C3E72624-1FE8-42F8-B340-3B824C334C6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dirty="0" smtClean="0"/>
            <a:t>Учреждения системы образования</a:t>
          </a:r>
          <a:endParaRPr lang="ru-RU" dirty="0"/>
        </a:p>
      </dgm:t>
    </dgm:pt>
    <dgm:pt modelId="{7449CFE2-D173-4B3F-A3F8-67BA7C0B1A65}" type="parTrans" cxnId="{EC0E0CA0-9EA8-4FEC-8070-143F50260E24}">
      <dgm:prSet/>
      <dgm:spPr/>
      <dgm:t>
        <a:bodyPr/>
        <a:lstStyle/>
        <a:p>
          <a:endParaRPr lang="ru-RU"/>
        </a:p>
      </dgm:t>
    </dgm:pt>
    <dgm:pt modelId="{2E45D645-71FC-4C08-A508-06688262DF20}" type="sibTrans" cxnId="{EC0E0CA0-9EA8-4FEC-8070-143F50260E24}">
      <dgm:prSet/>
      <dgm:spPr/>
      <dgm:t>
        <a:bodyPr/>
        <a:lstStyle/>
        <a:p>
          <a:endParaRPr lang="ru-RU"/>
        </a:p>
      </dgm:t>
    </dgm:pt>
    <dgm:pt modelId="{014D0E54-7589-4C00-B302-95AF1F1716AF}">
      <dgm:prSet phldrT="[Текст]"/>
      <dgm:spPr/>
      <dgm:t>
        <a:bodyPr/>
        <a:lstStyle/>
        <a:p>
          <a:endParaRPr lang="ru-RU" dirty="0"/>
        </a:p>
      </dgm:t>
    </dgm:pt>
    <dgm:pt modelId="{553C47CF-B014-435E-9C36-B4C6B35C9D07}" type="parTrans" cxnId="{BAA49507-A4A0-4803-A6C6-B735D122C815}">
      <dgm:prSet/>
      <dgm:spPr/>
      <dgm:t>
        <a:bodyPr/>
        <a:lstStyle/>
        <a:p>
          <a:endParaRPr lang="ru-RU"/>
        </a:p>
      </dgm:t>
    </dgm:pt>
    <dgm:pt modelId="{98020A9F-7474-4ACE-A4E3-1F9564400668}" type="sibTrans" cxnId="{BAA49507-A4A0-4803-A6C6-B735D122C815}">
      <dgm:prSet/>
      <dgm:spPr/>
      <dgm:t>
        <a:bodyPr/>
        <a:lstStyle/>
        <a:p>
          <a:endParaRPr lang="ru-RU"/>
        </a:p>
      </dgm:t>
    </dgm:pt>
    <dgm:pt modelId="{1C50C2CF-054B-489E-BC67-FA5A09972820}" type="pres">
      <dgm:prSet presAssocID="{D6724BEE-7330-4095-ACE3-410EE54CB7A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DB3B3C-CF0E-453C-AE04-AF3C5972DF09}" type="pres">
      <dgm:prSet presAssocID="{D6724BEE-7330-4095-ACE3-410EE54CB7AB}" presName="matrix" presStyleCnt="0"/>
      <dgm:spPr/>
    </dgm:pt>
    <dgm:pt modelId="{2C215018-A249-4059-8B5F-6B8CE3E4ED42}" type="pres">
      <dgm:prSet presAssocID="{D6724BEE-7330-4095-ACE3-410EE54CB7AB}" presName="tile1" presStyleLbl="node1" presStyleIdx="0" presStyleCnt="4" custLinFactNeighborY="1576"/>
      <dgm:spPr/>
      <dgm:t>
        <a:bodyPr/>
        <a:lstStyle/>
        <a:p>
          <a:endParaRPr lang="ru-RU"/>
        </a:p>
      </dgm:t>
    </dgm:pt>
    <dgm:pt modelId="{3B6E934E-02F8-46CD-9AF2-7E617142A0FA}" type="pres">
      <dgm:prSet presAssocID="{D6724BEE-7330-4095-ACE3-410EE54CB7A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08A94-A9F6-4C44-8F98-6FB810897E9D}" type="pres">
      <dgm:prSet presAssocID="{D6724BEE-7330-4095-ACE3-410EE54CB7AB}" presName="tile2" presStyleLbl="node1" presStyleIdx="1" presStyleCnt="4" custLinFactNeighborY="776"/>
      <dgm:spPr/>
      <dgm:t>
        <a:bodyPr/>
        <a:lstStyle/>
        <a:p>
          <a:endParaRPr lang="ru-RU"/>
        </a:p>
      </dgm:t>
    </dgm:pt>
    <dgm:pt modelId="{6C83C043-6F69-40A5-A6DB-396A65AFFD22}" type="pres">
      <dgm:prSet presAssocID="{D6724BEE-7330-4095-ACE3-410EE54CB7A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8DEDD-4BE1-4613-8862-C29335943E9A}" type="pres">
      <dgm:prSet presAssocID="{D6724BEE-7330-4095-ACE3-410EE54CB7AB}" presName="tile3" presStyleLbl="node1" presStyleIdx="2" presStyleCnt="4"/>
      <dgm:spPr/>
      <dgm:t>
        <a:bodyPr/>
        <a:lstStyle/>
        <a:p>
          <a:endParaRPr lang="ru-RU"/>
        </a:p>
      </dgm:t>
    </dgm:pt>
    <dgm:pt modelId="{00FFC142-1484-4FF1-80FE-78175EA30C89}" type="pres">
      <dgm:prSet presAssocID="{D6724BEE-7330-4095-ACE3-410EE54CB7A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D4C18-62CF-44C0-BF25-EEF2ACAF7DD1}" type="pres">
      <dgm:prSet presAssocID="{D6724BEE-7330-4095-ACE3-410EE54CB7AB}" presName="tile4" presStyleLbl="node1" presStyleIdx="3" presStyleCnt="4" custLinFactNeighborY="788"/>
      <dgm:spPr/>
      <dgm:t>
        <a:bodyPr/>
        <a:lstStyle/>
        <a:p>
          <a:endParaRPr lang="ru-RU"/>
        </a:p>
      </dgm:t>
    </dgm:pt>
    <dgm:pt modelId="{EB4C4E75-8993-4303-8D1C-1093A18A749E}" type="pres">
      <dgm:prSet presAssocID="{D6724BEE-7330-4095-ACE3-410EE54CB7A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E273E-7CEB-4534-8364-A80A143F2340}" type="pres">
      <dgm:prSet presAssocID="{D6724BEE-7330-4095-ACE3-410EE54CB7A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93B3D78-40F0-4870-A0E0-31F13EB7429C}" srcId="{A0B22913-FF88-487F-B15F-E5EE2B4AA1C6}" destId="{11EB8393-0BE8-4F79-B193-95126B6E53BB}" srcOrd="6" destOrd="0" parTransId="{F0BF219E-2390-4377-BE8F-AB423A67A40A}" sibTransId="{E4B8B740-F054-4BD9-BB31-FE6FE2835FD1}"/>
    <dgm:cxn modelId="{4003F2D4-DD4E-4953-9A27-F40D0D5AC58C}" type="presOf" srcId="{7311E332-C9E0-4D9E-BB73-39E9C1F2ECF3}" destId="{00FFC142-1484-4FF1-80FE-78175EA30C89}" srcOrd="1" destOrd="0" presId="urn:microsoft.com/office/officeart/2005/8/layout/matrix1"/>
    <dgm:cxn modelId="{11545B9E-0FA2-4D9C-96E6-A6F81A511EB1}" type="presOf" srcId="{7311E332-C9E0-4D9E-BB73-39E9C1F2ECF3}" destId="{45A8DEDD-4BE1-4613-8862-C29335943E9A}" srcOrd="0" destOrd="0" presId="urn:microsoft.com/office/officeart/2005/8/layout/matrix1"/>
    <dgm:cxn modelId="{0890988E-E81F-495C-BF39-7C4CC49EE735}" type="presOf" srcId="{C3E72624-1FE8-42F8-B340-3B824C334C6C}" destId="{6C83C043-6F69-40A5-A6DB-396A65AFFD22}" srcOrd="1" destOrd="0" presId="urn:microsoft.com/office/officeart/2005/8/layout/matrix1"/>
    <dgm:cxn modelId="{04838F10-4BB0-4C3E-B5B7-BEF2E07AE23C}" type="presOf" srcId="{488E67EC-A6E4-4493-934A-39D035A9C90C}" destId="{605D4C18-62CF-44C0-BF25-EEF2ACAF7DD1}" srcOrd="0" destOrd="0" presId="urn:microsoft.com/office/officeart/2005/8/layout/matrix1"/>
    <dgm:cxn modelId="{A5461D75-CA31-4AA4-9911-1E4F9EF9C19D}" srcId="{A0B22913-FF88-487F-B15F-E5EE2B4AA1C6}" destId="{488E67EC-A6E4-4493-934A-39D035A9C90C}" srcOrd="3" destOrd="0" parTransId="{48FC908B-6136-4E08-8FC0-968814C8DE19}" sibTransId="{1B497964-6A37-47B2-9659-C7C3683E960F}"/>
    <dgm:cxn modelId="{45D16D47-322A-4FFD-A6FC-39F87CD7F60D}" srcId="{A0B22913-FF88-487F-B15F-E5EE2B4AA1C6}" destId="{7311E332-C9E0-4D9E-BB73-39E9C1F2ECF3}" srcOrd="2" destOrd="0" parTransId="{B3CAC710-ED75-4D08-BFC7-0D0ABEFB18A7}" sibTransId="{126FF51C-0FA1-498B-82FD-DF45A6C596C7}"/>
    <dgm:cxn modelId="{169C274E-3B65-4979-B434-704A70B3D5B0}" type="presOf" srcId="{C3E72624-1FE8-42F8-B340-3B824C334C6C}" destId="{AE108A94-A9F6-4C44-8F98-6FB810897E9D}" srcOrd="0" destOrd="0" presId="urn:microsoft.com/office/officeart/2005/8/layout/matrix1"/>
    <dgm:cxn modelId="{902BD257-532A-4DC2-98FC-D88DB3BEE662}" type="presOf" srcId="{D6724BEE-7330-4095-ACE3-410EE54CB7AB}" destId="{1C50C2CF-054B-489E-BC67-FA5A09972820}" srcOrd="0" destOrd="0" presId="urn:microsoft.com/office/officeart/2005/8/layout/matrix1"/>
    <dgm:cxn modelId="{E7A88AB8-5399-4F42-82AC-A41C067558B3}" srcId="{A0B22913-FF88-487F-B15F-E5EE2B4AA1C6}" destId="{63A4F9EA-9D87-4DE7-A587-7FA517A1C365}" srcOrd="5" destOrd="0" parTransId="{3551E418-12D2-4F60-8F52-1D980CF3DBCC}" sibTransId="{18A84E08-5131-4ED5-8635-5BBDF1DEF6E9}"/>
    <dgm:cxn modelId="{D38841DF-4F3F-47FF-A72B-33E3062589CC}" type="presOf" srcId="{488E67EC-A6E4-4493-934A-39D035A9C90C}" destId="{EB4C4E75-8993-4303-8D1C-1093A18A749E}" srcOrd="1" destOrd="0" presId="urn:microsoft.com/office/officeart/2005/8/layout/matrix1"/>
    <dgm:cxn modelId="{EC0E0CA0-9EA8-4FEC-8070-143F50260E24}" srcId="{A0B22913-FF88-487F-B15F-E5EE2B4AA1C6}" destId="{C3E72624-1FE8-42F8-B340-3B824C334C6C}" srcOrd="1" destOrd="0" parTransId="{7449CFE2-D173-4B3F-A3F8-67BA7C0B1A65}" sibTransId="{2E45D645-71FC-4C08-A508-06688262DF20}"/>
    <dgm:cxn modelId="{BF14A4A9-D925-4595-A99D-30B44CE43E2D}" type="presOf" srcId="{8955A9F8-DE75-462F-B40C-4071ACDFC5E4}" destId="{2C215018-A249-4059-8B5F-6B8CE3E4ED42}" srcOrd="0" destOrd="0" presId="urn:microsoft.com/office/officeart/2005/8/layout/matrix1"/>
    <dgm:cxn modelId="{089B2215-C329-49BE-89D7-F2501C3E6078}" srcId="{A0B22913-FF88-487F-B15F-E5EE2B4AA1C6}" destId="{8955A9F8-DE75-462F-B40C-4071ACDFC5E4}" srcOrd="0" destOrd="0" parTransId="{84DDAA1D-848E-4248-88CA-27BD8C0A8959}" sibTransId="{84A66006-6312-4901-B723-D9E4215DBCC7}"/>
    <dgm:cxn modelId="{B4306E82-691B-463B-9236-5130F9C9D952}" type="presOf" srcId="{8955A9F8-DE75-462F-B40C-4071ACDFC5E4}" destId="{3B6E934E-02F8-46CD-9AF2-7E617142A0FA}" srcOrd="1" destOrd="0" presId="urn:microsoft.com/office/officeart/2005/8/layout/matrix1"/>
    <dgm:cxn modelId="{BAA49507-A4A0-4803-A6C6-B735D122C815}" srcId="{A0B22913-FF88-487F-B15F-E5EE2B4AA1C6}" destId="{014D0E54-7589-4C00-B302-95AF1F1716AF}" srcOrd="4" destOrd="0" parTransId="{553C47CF-B014-435E-9C36-B4C6B35C9D07}" sibTransId="{98020A9F-7474-4ACE-A4E3-1F9564400668}"/>
    <dgm:cxn modelId="{7FD516A2-A0C4-49ED-BBBB-0AF97961CCBE}" type="presOf" srcId="{A0B22913-FF88-487F-B15F-E5EE2B4AA1C6}" destId="{C31E273E-7CEB-4534-8364-A80A143F2340}" srcOrd="0" destOrd="0" presId="urn:microsoft.com/office/officeart/2005/8/layout/matrix1"/>
    <dgm:cxn modelId="{5E248002-38E3-4BC0-8D2E-867AC4D4052C}" srcId="{D6724BEE-7330-4095-ACE3-410EE54CB7AB}" destId="{A0B22913-FF88-487F-B15F-E5EE2B4AA1C6}" srcOrd="0" destOrd="0" parTransId="{4F1571CA-92C9-4067-8C38-39D6382C6DE3}" sibTransId="{228C3A8B-AAFB-4CF0-BAC6-776A63DBE651}"/>
    <dgm:cxn modelId="{F2075A46-4C7A-4409-BF72-6337DB6D3404}" type="presParOf" srcId="{1C50C2CF-054B-489E-BC67-FA5A09972820}" destId="{4DDB3B3C-CF0E-453C-AE04-AF3C5972DF09}" srcOrd="0" destOrd="0" presId="urn:microsoft.com/office/officeart/2005/8/layout/matrix1"/>
    <dgm:cxn modelId="{360CA735-CC06-4267-8A06-F873E9BF4126}" type="presParOf" srcId="{4DDB3B3C-CF0E-453C-AE04-AF3C5972DF09}" destId="{2C215018-A249-4059-8B5F-6B8CE3E4ED42}" srcOrd="0" destOrd="0" presId="urn:microsoft.com/office/officeart/2005/8/layout/matrix1"/>
    <dgm:cxn modelId="{D224E18E-72BD-4221-B8F4-81AC900D4189}" type="presParOf" srcId="{4DDB3B3C-CF0E-453C-AE04-AF3C5972DF09}" destId="{3B6E934E-02F8-46CD-9AF2-7E617142A0FA}" srcOrd="1" destOrd="0" presId="urn:microsoft.com/office/officeart/2005/8/layout/matrix1"/>
    <dgm:cxn modelId="{47BA1513-AE55-4003-8281-829E6B6472EE}" type="presParOf" srcId="{4DDB3B3C-CF0E-453C-AE04-AF3C5972DF09}" destId="{AE108A94-A9F6-4C44-8F98-6FB810897E9D}" srcOrd="2" destOrd="0" presId="urn:microsoft.com/office/officeart/2005/8/layout/matrix1"/>
    <dgm:cxn modelId="{8A7FD768-E44D-4F3B-8C64-00BD4A9C5B93}" type="presParOf" srcId="{4DDB3B3C-CF0E-453C-AE04-AF3C5972DF09}" destId="{6C83C043-6F69-40A5-A6DB-396A65AFFD22}" srcOrd="3" destOrd="0" presId="urn:microsoft.com/office/officeart/2005/8/layout/matrix1"/>
    <dgm:cxn modelId="{7BE90366-1FBE-47D3-81E2-6700E1EDA5C9}" type="presParOf" srcId="{4DDB3B3C-CF0E-453C-AE04-AF3C5972DF09}" destId="{45A8DEDD-4BE1-4613-8862-C29335943E9A}" srcOrd="4" destOrd="0" presId="urn:microsoft.com/office/officeart/2005/8/layout/matrix1"/>
    <dgm:cxn modelId="{37E2758E-910B-4B22-8F2F-7BED51CF924B}" type="presParOf" srcId="{4DDB3B3C-CF0E-453C-AE04-AF3C5972DF09}" destId="{00FFC142-1484-4FF1-80FE-78175EA30C89}" srcOrd="5" destOrd="0" presId="urn:microsoft.com/office/officeart/2005/8/layout/matrix1"/>
    <dgm:cxn modelId="{6C25DB09-713A-42A0-BD91-C5F80CB0914E}" type="presParOf" srcId="{4DDB3B3C-CF0E-453C-AE04-AF3C5972DF09}" destId="{605D4C18-62CF-44C0-BF25-EEF2ACAF7DD1}" srcOrd="6" destOrd="0" presId="urn:microsoft.com/office/officeart/2005/8/layout/matrix1"/>
    <dgm:cxn modelId="{3A813C05-3A52-4C3A-9108-70AF05FD0318}" type="presParOf" srcId="{4DDB3B3C-CF0E-453C-AE04-AF3C5972DF09}" destId="{EB4C4E75-8993-4303-8D1C-1093A18A749E}" srcOrd="7" destOrd="0" presId="urn:microsoft.com/office/officeart/2005/8/layout/matrix1"/>
    <dgm:cxn modelId="{80A01193-B6EE-4813-84E2-E96EB94EB37E}" type="presParOf" srcId="{1C50C2CF-054B-489E-BC67-FA5A09972820}" destId="{C31E273E-7CEB-4534-8364-A80A143F234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59890-30AA-4E51-98C6-03909EAA444B}" type="datetimeFigureOut">
              <a:rPr lang="ru-RU" smtClean="0"/>
              <a:t>05.12.2017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C2D7E-4A97-4480-BB63-6B1250A99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23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2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Основоположником</a:t>
            </a:r>
            <a:r>
              <a:rPr lang="ru-RU" baseline="0" dirty="0" smtClean="0"/>
              <a:t> метода физического театра является Ричард </a:t>
            </a:r>
            <a:r>
              <a:rPr lang="ru-RU" baseline="0" dirty="0" err="1" smtClean="0"/>
              <a:t>Хэйхау</a:t>
            </a:r>
            <a:r>
              <a:rPr lang="ru-RU" baseline="0" dirty="0" smtClean="0"/>
              <a:t>. В течение 20 лет он работает с людьми  с нарушениями интеллекта. В основе метода лежат приёмы актёрского мастерства, такие пантомима и пародия. Считается, что 90 процентов информации мы получаем друг от друга </a:t>
            </a:r>
            <a:r>
              <a:rPr lang="ru-RU" baseline="0" dirty="0" err="1" smtClean="0"/>
              <a:t>невербально</a:t>
            </a:r>
            <a:r>
              <a:rPr lang="ru-RU" baseline="0" dirty="0" smtClean="0"/>
              <a:t> и только 10%  вербально. Общаясь только посредством слов мы себя лишаем той части важной информации, которая скрыта в языке тела. Представим себе ситуацию в автобусе, едут мужчина и женщина у них возникала симпатия друг к другу. Как они сигнализируют о возникшей симпатии? Всем телом!!! Игра глазами, дыхание учащённое, </a:t>
            </a:r>
            <a:r>
              <a:rPr lang="ru-RU" baseline="0" dirty="0" err="1" smtClean="0"/>
              <a:t>порозовение</a:t>
            </a:r>
            <a:r>
              <a:rPr lang="ru-RU" baseline="0" dirty="0" smtClean="0"/>
              <a:t> щёк, девушка отводит волосы назад, мужчина поглядывает на девушку и т.д. Как бы это выглядело на словах: «Эй! Ты мне нравишься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7BF8F-E508-4676-8BD9-A42B8BCA709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02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8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0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822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471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97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880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654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43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6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80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9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2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43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015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12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19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autism.kspu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115616" y="2514601"/>
            <a:ext cx="7427251" cy="202515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Региональный опыт организации 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системы помощи детям с РАС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Красноярском крае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subTitle" idx="1"/>
          </p:nvPr>
        </p:nvSpPr>
        <p:spPr>
          <a:xfrm>
            <a:off x="1259632" y="4581128"/>
            <a:ext cx="7283235" cy="1322535"/>
          </a:xfrm>
        </p:spPr>
        <p:txBody>
          <a:bodyPr>
            <a:normAutofit fontScale="25000" lnSpcReduction="20000"/>
          </a:bodyPr>
          <a:lstStyle/>
          <a:p>
            <a:pPr marL="109728" algn="r"/>
            <a:r>
              <a:rPr lang="ru-RU" sz="6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ЧЕРЕНЁВА Е.А.</a:t>
            </a:r>
          </a:p>
          <a:p>
            <a:pPr marL="109728" algn="r"/>
            <a:r>
              <a:rPr lang="ru-RU" sz="6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К.п.н., доцент,</a:t>
            </a:r>
          </a:p>
          <a:p>
            <a:pPr marL="109728" algn="r"/>
            <a:r>
              <a:rPr lang="ru-RU" sz="6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Директор Международного института аутизма КГПУ </a:t>
            </a:r>
          </a:p>
          <a:p>
            <a:pPr marL="109728" algn="r"/>
            <a:r>
              <a:rPr lang="ru-RU" sz="62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им. В.П. Астафьева </a:t>
            </a:r>
          </a:p>
          <a:p>
            <a:pPr algn="r"/>
            <a:endParaRPr lang="ru-RU" dirty="0"/>
          </a:p>
        </p:txBody>
      </p:sp>
      <p:pic>
        <p:nvPicPr>
          <p:cNvPr id="1026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36369"/>
            <a:ext cx="2209800" cy="7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4" descr="C:\Users\ПК\Desktop\МИА\логоpng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72" y="736368"/>
            <a:ext cx="829816" cy="7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3" descr="D:\4Новый СайтМИА\ЛоготипМИА\e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36368"/>
            <a:ext cx="1656184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757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Научно-исследовательские  проекты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Исследование нейрокогнитивных функций и социального поведения.</a:t>
            </a:r>
          </a:p>
          <a:p>
            <a:r>
              <a:rPr lang="ru-RU" dirty="0"/>
              <a:t>Разработка и апробация системы  комплексной диагностики, мониторинга и сопровождения </a:t>
            </a:r>
          </a:p>
          <a:p>
            <a:r>
              <a:rPr lang="ru-RU" dirty="0"/>
              <a:t>Разработка технологий индивидуальных программ коррекции и развития для системы образования и сопровождения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583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Наши издания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ПК\Desktop\МИА\Библиотека_МИА\Обложка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22553"/>
            <a:ext cx="1296144" cy="21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К\Desktop\МИА\Библиотека_МИА\Обложка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6" y="4104916"/>
            <a:ext cx="1500166" cy="216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К\Desktop\МИА\Библиотека_МИА\Обложка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9869"/>
            <a:ext cx="1558915" cy="22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К\Desktop\МИА\Библиотека_МИА\Обложка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28" y="4064918"/>
            <a:ext cx="1579486" cy="22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К\Desktop\МИА\Библиотека_МИА\Обложка_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38" y="1829645"/>
            <a:ext cx="1368152" cy="19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7"/>
          <a:stretch>
            <a:fillRect/>
          </a:stretch>
        </p:blipFill>
        <p:spPr>
          <a:xfrm>
            <a:off x="4788024" y="4089842"/>
            <a:ext cx="1440160" cy="2266684"/>
          </a:xfrm>
          <a:prstGeom prst="rect">
            <a:avLst/>
          </a:prstGeom>
        </p:spPr>
      </p:pic>
      <p:pic>
        <p:nvPicPr>
          <p:cNvPr id="2056" name="Picture 8" descr="C:\Users\ПК\Desktop\МИА\Библиотека_МИА\теория облож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106" y="4074891"/>
            <a:ext cx="1613484" cy="233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ПК\Desktop\МИА\Библиотека_МИА\модель обложк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03056"/>
            <a:ext cx="1655582" cy="228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85" y="1829645"/>
            <a:ext cx="1428750" cy="197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e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0082"/>
            <a:ext cx="1224136" cy="59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0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Крупные события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Февраль 2013 – Приказ ректора КГПУ м. В.П. Астафьева  о создании Международного института аутизма </a:t>
            </a:r>
          </a:p>
          <a:p>
            <a:r>
              <a:rPr lang="ru-RU" dirty="0"/>
              <a:t>5 ноября – 2013 -  Торжественное открытие  Международного института аутизма </a:t>
            </a:r>
          </a:p>
          <a:p>
            <a:r>
              <a:rPr lang="ru-RU" dirty="0"/>
              <a:t>6-8 ноября 2013 -  Международная конференция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«Международный опыт образования и  сопровождения детей и взрослых с аутизмом»</a:t>
            </a:r>
          </a:p>
          <a:p>
            <a:r>
              <a:rPr lang="ru-RU" dirty="0"/>
              <a:t>4 апреля  2014 - Международная конференция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«Технологии образования и сопровождения детей с аутизмом»</a:t>
            </a:r>
          </a:p>
          <a:p>
            <a:r>
              <a:rPr lang="ru-RU" dirty="0"/>
              <a:t>Август 2015 – МИА – федеральная экспериментальная площадка  Федерального государственного  автономного учреждения «Федеральный институт развития образования» (ФГАУ ФИРО).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79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Крупные события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Сентябрь 2015 – МИА –</a:t>
            </a:r>
            <a:r>
              <a:rPr lang="ru-RU" b="1" dirty="0"/>
              <a:t> </a:t>
            </a:r>
            <a:r>
              <a:rPr lang="ru-RU" dirty="0"/>
              <a:t>участник федерального проекта по созданию комплексной помощи детям с РАС в России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5-7 ноября 2015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VIII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Международная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конференция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«Комплексное сопровождение лиц с РАС»</a:t>
            </a:r>
          </a:p>
          <a:p>
            <a:r>
              <a:rPr lang="ru-RU" dirty="0"/>
              <a:t>16 Июня 2016 – Торжественное открытие </a:t>
            </a:r>
            <a:r>
              <a:rPr lang="ru-RU" b="1" dirty="0"/>
              <a:t>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Международного консорциума институтов аутизма (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International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Consortium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Autism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Institutes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17-19 мая 2017 – Международная конференция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«Синдром Ирлен при аутизме»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185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Международный консорциум институтов аутизма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Цель </a:t>
            </a:r>
            <a:r>
              <a:rPr lang="ru-RU" sz="2000" dirty="0"/>
              <a:t>– объединение  деятельности Международных Институтов Аутизма в мире.</a:t>
            </a:r>
          </a:p>
          <a:p>
            <a:pPr marL="0" indent="0">
              <a:buNone/>
            </a:pPr>
            <a:endParaRPr lang="ru-RU" sz="2000" dirty="0"/>
          </a:p>
          <a:p>
            <a:r>
              <a:rPr lang="ru-RU" sz="2000" b="1" dirty="0"/>
              <a:t>Функции</a:t>
            </a:r>
            <a:r>
              <a:rPr lang="ru-RU" sz="2000" dirty="0"/>
              <a:t>:</a:t>
            </a:r>
          </a:p>
          <a:p>
            <a:pPr marL="0" indent="0">
              <a:buNone/>
            </a:pPr>
            <a:r>
              <a:rPr lang="ru-RU" sz="2000" dirty="0"/>
              <a:t>1. Исследование  </a:t>
            </a:r>
          </a:p>
          <a:p>
            <a:pPr marL="0" indent="0">
              <a:buNone/>
            </a:pPr>
            <a:r>
              <a:rPr lang="ru-RU" sz="2000" dirty="0"/>
              <a:t>2. Образование </a:t>
            </a:r>
          </a:p>
          <a:p>
            <a:pPr marL="0" indent="0">
              <a:buNone/>
            </a:pPr>
            <a:r>
              <a:rPr lang="ru-RU" sz="2000" dirty="0"/>
              <a:t>3. Координация </a:t>
            </a:r>
          </a:p>
          <a:p>
            <a:pPr marL="0" indent="0">
              <a:buNone/>
            </a:pPr>
            <a:r>
              <a:rPr lang="ru-RU" sz="2000" dirty="0"/>
              <a:t>4. Информационно-издательская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10390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Основателями Международного консорциума институтов аутизма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2636912"/>
            <a:ext cx="6591985" cy="3960440"/>
          </a:xfrm>
        </p:spPr>
        <p:txBody>
          <a:bodyPr>
            <a:normAutofit/>
          </a:bodyPr>
          <a:lstStyle/>
          <a:p>
            <a:r>
              <a:rPr lang="en-US" sz="2000" b="1" dirty="0"/>
              <a:t>Olga </a:t>
            </a:r>
            <a:r>
              <a:rPr lang="en-US" sz="2000" b="1" dirty="0" err="1"/>
              <a:t>Bogdashina</a:t>
            </a:r>
            <a:r>
              <a:rPr lang="en-US" sz="2000" dirty="0"/>
              <a:t> 	(International Autism Institute KSPU,  Russia, UK)		</a:t>
            </a:r>
            <a:endParaRPr lang="ru-RU" sz="2000" dirty="0"/>
          </a:p>
          <a:p>
            <a:r>
              <a:rPr lang="en-US" sz="2000" b="1" dirty="0"/>
              <a:t>Elena </a:t>
            </a:r>
            <a:r>
              <a:rPr lang="en-US" sz="2000" b="1" dirty="0" err="1"/>
              <a:t>Chereneva</a:t>
            </a:r>
            <a:r>
              <a:rPr lang="en-US" sz="2000" b="1" dirty="0"/>
              <a:t> </a:t>
            </a:r>
            <a:r>
              <a:rPr lang="en-US" sz="2000" dirty="0"/>
              <a:t>     (International Autism Institute KSPU,  Russia)	  </a:t>
            </a:r>
            <a:endParaRPr lang="ru-RU" sz="2000" dirty="0"/>
          </a:p>
          <a:p>
            <a:r>
              <a:rPr lang="en-US" sz="2000" b="1" dirty="0" err="1"/>
              <a:t>Xiaoli</a:t>
            </a:r>
            <a:r>
              <a:rPr lang="en-US" sz="2000" b="1" dirty="0"/>
              <a:t> Li</a:t>
            </a:r>
            <a:r>
              <a:rPr lang="en-US" sz="2000" dirty="0"/>
              <a:t> (National Autism Institute, Beijing Normal University, China)</a:t>
            </a:r>
            <a:endParaRPr lang="ru-RU" sz="2000" dirty="0"/>
          </a:p>
          <a:p>
            <a:r>
              <a:rPr lang="en-US" sz="2000" b="1" dirty="0"/>
              <a:t>Manuel F. Casanova</a:t>
            </a:r>
            <a:r>
              <a:rPr lang="en-US" sz="2000" dirty="0"/>
              <a:t> (Center for Childhood </a:t>
            </a:r>
            <a:r>
              <a:rPr lang="en-US" sz="2000" dirty="0" err="1"/>
              <a:t>Neurotherapeutics</a:t>
            </a:r>
            <a:r>
              <a:rPr lang="en-US" sz="2000" dirty="0"/>
              <a:t>, University of South Carolina, School of Medicine, Greenville Health System, USA)</a:t>
            </a:r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94120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Принцип природосообразности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ринцип </a:t>
            </a:r>
            <a:r>
              <a:rPr lang="ru-RU" dirty="0"/>
              <a:t>рационального знания, который оформлялся в научном сознании в ходе исследования природного мира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Принцип </a:t>
            </a:r>
            <a:r>
              <a:rPr lang="ru-RU" dirty="0"/>
              <a:t>природосообразного воспитания многозначен, ибо требует учитывать и универсальные законы природы, и законы природы человека, и законы природы самого воспитания</a:t>
            </a:r>
            <a:r>
              <a:rPr lang="ru-RU" dirty="0" smtClean="0"/>
              <a:t>.</a:t>
            </a:r>
          </a:p>
          <a:p>
            <a:pPr marL="0" indent="0" algn="r">
              <a:buNone/>
            </a:pPr>
            <a:r>
              <a:rPr lang="ru-RU" b="1" dirty="0" smtClean="0"/>
              <a:t>Я. А. Коменский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71627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Helen </a:t>
            </a:r>
            <a:r>
              <a:rPr lang="en-US" b="1" dirty="0" err="1" smtClean="0"/>
              <a:t>Irlen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Диагностика и коррекция синдрома </a:t>
            </a:r>
            <a:r>
              <a:rPr lang="ru-RU" sz="2400" dirty="0" err="1" smtClean="0"/>
              <a:t>скотопической</a:t>
            </a:r>
            <a:r>
              <a:rPr lang="ru-RU" sz="2400" dirty="0" smtClean="0"/>
              <a:t> чувствительности (синдром Ирлен)</a:t>
            </a:r>
          </a:p>
          <a:p>
            <a:endParaRPr lang="ru-RU" sz="2400" dirty="0"/>
          </a:p>
          <a:p>
            <a:endParaRPr lang="ru-RU" sz="2400" dirty="0" smtClean="0"/>
          </a:p>
          <a:p>
            <a:pPr>
              <a:buNone/>
              <a:defRPr/>
            </a:pPr>
            <a:endParaRPr lang="en-US" altLang="en-US" dirty="0">
              <a:solidFill>
                <a:schemeClr val="tx1"/>
              </a:solidFill>
              <a:latin typeface="Roboto Condense"/>
            </a:endParaRPr>
          </a:p>
          <a:p>
            <a:pPr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Roboto Condense"/>
              </a:rPr>
              <a:t>Executive Director</a:t>
            </a:r>
          </a:p>
          <a:p>
            <a:pPr>
              <a:buNone/>
              <a:defRPr/>
            </a:pPr>
            <a:r>
              <a:rPr lang="en-US" altLang="en-US" dirty="0" err="1">
                <a:solidFill>
                  <a:schemeClr val="tx1"/>
                </a:solidFill>
                <a:latin typeface="Roboto Condense"/>
              </a:rPr>
              <a:t>Irlen</a:t>
            </a:r>
            <a:r>
              <a:rPr lang="en-US" altLang="en-US" dirty="0">
                <a:solidFill>
                  <a:schemeClr val="tx1"/>
                </a:solidFill>
                <a:latin typeface="Roboto Condense"/>
              </a:rPr>
              <a:t> Institute International HQ</a:t>
            </a:r>
          </a:p>
          <a:p>
            <a:pPr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Roboto Condense"/>
              </a:rPr>
              <a:t>www.irlen.com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2" descr="https://af.attachmail.ru/cgi-bin/readmsg?id=14921296010000000789;0;4&amp;mode=attachment&amp;email=elen_korn@bk.ru&amp;bs=16124&amp;bl=122136&amp;ct=image%2fjpeg&amp;cn=image008.jpg&amp;cte=binary&amp;rid=78951655940364780851011514713949525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15" y="1772816"/>
            <a:ext cx="262958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65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46088"/>
            <a:ext cx="3096343" cy="97631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Синдром Ирлен</a:t>
            </a:r>
            <a:endParaRPr lang="ru-RU" sz="2400" b="1" dirty="0"/>
          </a:p>
        </p:txBody>
      </p:sp>
      <p:pic>
        <p:nvPicPr>
          <p:cNvPr id="5" name="Picture 2" descr="C:\Users\ПК\Desktop\МИА\ФИНАЛ_Ирлен\Фото_Ирлен\DSC_132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 bwMode="auto">
          <a:xfrm>
            <a:off x="4355976" y="1137381"/>
            <a:ext cx="2275925" cy="2579651"/>
          </a:xfrm>
          <a:prstGeom prst="rect">
            <a:avLst/>
          </a:prstGeom>
          <a:noFill/>
          <a:extLst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1584424"/>
            <a:ext cx="2975782" cy="4905715"/>
          </a:xfrm>
        </p:spPr>
        <p:txBody>
          <a:bodyPr>
            <a:normAutofit/>
          </a:bodyPr>
          <a:lstStyle/>
          <a:p>
            <a:r>
              <a:rPr lang="ru-RU" sz="1600" b="1" dirty="0"/>
              <a:t>17 мая 2017 года </a:t>
            </a:r>
            <a:r>
              <a:rPr lang="ru-RU" sz="1600" dirty="0"/>
              <a:t>впервые в России была представлена технология диагностики и коррекции синдрома </a:t>
            </a:r>
            <a:r>
              <a:rPr lang="ru-RU" sz="1600" dirty="0" err="1"/>
              <a:t>скотопической</a:t>
            </a:r>
            <a:r>
              <a:rPr lang="ru-RU" sz="1600" dirty="0"/>
              <a:t> чувствительности, или синдрома Ирлен. </a:t>
            </a:r>
          </a:p>
          <a:p>
            <a:r>
              <a:rPr lang="ru-RU" sz="1600" b="1" dirty="0"/>
              <a:t>18–19 мая</a:t>
            </a:r>
            <a:r>
              <a:rPr lang="ru-RU" sz="1600" dirty="0"/>
              <a:t> </a:t>
            </a:r>
            <a:r>
              <a:rPr lang="ru-RU" sz="1600" b="1" dirty="0"/>
              <a:t>2017 года  </a:t>
            </a:r>
            <a:r>
              <a:rPr lang="ru-RU" sz="1600" dirty="0"/>
              <a:t>Хелен Ирлен провела обучающий тренинг по диагностике и коррекции синдрома Ирлен на специальном сертифицированном оборудовании, которое осталось в Международном институте аутизма КГПУ им. В.П. Астафьева. </a:t>
            </a:r>
          </a:p>
          <a:p>
            <a:endParaRPr lang="ru-RU" dirty="0"/>
          </a:p>
        </p:txBody>
      </p:sp>
      <p:pic>
        <p:nvPicPr>
          <p:cNvPr id="6" name="Рисунок 5" descr="C:\Users\ПК\Desktop\МИА\ФИНАЛ_Ирлен\Фото_Ирлен\image-0-02-05-dc2eae088ce2b884502ab99a8d928347fb7059d7b2ca7350a32a8a1975217130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38" y="4037282"/>
            <a:ext cx="3242689" cy="198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02" y="1137380"/>
            <a:ext cx="1992770" cy="25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6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03232" cy="202034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7944" y="836712"/>
            <a:ext cx="8424936" cy="576064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1800" b="1" dirty="0" smtClean="0"/>
              <a:t>Синдром </a:t>
            </a:r>
            <a:r>
              <a:rPr lang="ru-RU" sz="1800" b="1" dirty="0" err="1" smtClean="0"/>
              <a:t>скотопической</a:t>
            </a:r>
            <a:r>
              <a:rPr lang="ru-RU" sz="1800" b="1" dirty="0" smtClean="0"/>
              <a:t> чувствительности (визуальный стресс, синдром Ирлен) </a:t>
            </a:r>
            <a:r>
              <a:rPr lang="ru-RU" sz="1800" dirty="0" smtClean="0"/>
              <a:t>– это дисфункция зрительного восприятия, связанная с трудностью переработки зрительной информации в визуальной коре головного мозга. </a:t>
            </a:r>
            <a:r>
              <a:rPr lang="ru-RU" sz="1800" b="1" dirty="0" smtClean="0">
                <a:solidFill>
                  <a:srgbClr val="0070C0"/>
                </a:solidFill>
              </a:rPr>
              <a:t>Около 15 % населения планеты страдает от этого расстройства.</a:t>
            </a:r>
          </a:p>
          <a:p>
            <a:pPr marL="109728" indent="0">
              <a:buNone/>
            </a:pPr>
            <a:endParaRPr lang="ru-RU" sz="1800" i="1" dirty="0" smtClean="0"/>
          </a:p>
          <a:p>
            <a:pPr marL="109728" indent="0">
              <a:buNone/>
            </a:pPr>
            <a:r>
              <a:rPr lang="ru-RU" sz="1800" i="1" dirty="0" smtClean="0"/>
              <a:t>Синдром </a:t>
            </a:r>
            <a:r>
              <a:rPr lang="ru-RU" sz="1800" i="1" dirty="0"/>
              <a:t>определяется по множеству различных симптомов, основными из которых являются</a:t>
            </a:r>
            <a:r>
              <a:rPr lang="ru-RU" sz="1800" i="1" dirty="0" smtClean="0"/>
              <a:t>:</a:t>
            </a:r>
          </a:p>
          <a:p>
            <a:r>
              <a:rPr lang="ru-RU" sz="1600" b="1" dirty="0" smtClean="0">
                <a:latin typeface="+mj-lt"/>
              </a:rPr>
              <a:t> светочувствительность</a:t>
            </a:r>
            <a:endParaRPr lang="ru-RU" sz="1600" b="1" dirty="0">
              <a:latin typeface="+mj-lt"/>
            </a:endParaRPr>
          </a:p>
          <a:p>
            <a:r>
              <a:rPr lang="ru-RU" sz="1600" b="1" dirty="0" smtClean="0">
                <a:latin typeface="+mj-lt"/>
              </a:rPr>
              <a:t> напряжение </a:t>
            </a:r>
            <a:r>
              <a:rPr lang="ru-RU" sz="1600" b="1" dirty="0">
                <a:latin typeface="+mj-lt"/>
              </a:rPr>
              <a:t>и усталость во время чтения</a:t>
            </a:r>
          </a:p>
          <a:p>
            <a:r>
              <a:rPr lang="ru-RU" sz="1600" b="1" dirty="0">
                <a:latin typeface="+mj-lt"/>
              </a:rPr>
              <a:t> головные боли и мигрень, вызванные светом</a:t>
            </a:r>
          </a:p>
          <a:p>
            <a:r>
              <a:rPr lang="ru-RU" sz="1600" b="1" dirty="0">
                <a:latin typeface="+mj-lt"/>
              </a:rPr>
              <a:t> искажения букв или фона в тексте </a:t>
            </a:r>
          </a:p>
          <a:p>
            <a:r>
              <a:rPr lang="ru-RU" sz="1600" b="1" dirty="0">
                <a:latin typeface="+mj-lt"/>
              </a:rPr>
              <a:t> проблемы с оценкой глубины пространства</a:t>
            </a:r>
          </a:p>
          <a:p>
            <a:r>
              <a:rPr lang="ru-RU" sz="1600" b="1" dirty="0">
                <a:latin typeface="+mj-lt"/>
              </a:rPr>
              <a:t> у людей с РАС – фрагментарность (мозаичность) восприятия</a:t>
            </a:r>
          </a:p>
          <a:p>
            <a:pPr marL="109728" indent="0">
              <a:buNone/>
            </a:pPr>
            <a:r>
              <a:rPr lang="ru-RU" sz="2000" b="1" dirty="0"/>
              <a:t/>
            </a:r>
            <a:br>
              <a:rPr lang="ru-RU" sz="2000" b="1" dirty="0"/>
            </a:br>
            <a:endParaRPr lang="ru-RU" sz="2000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27" y="5229200"/>
            <a:ext cx="2464077" cy="163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7" y="5222370"/>
            <a:ext cx="2200627" cy="164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265202"/>
            <a:ext cx="277336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Красноярский край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" descr="http://howcarworks.ru/sites/default/files/styles/article_image_max_page_width_resize_670/public/img/krasnoyarsk_100028_1.jpg?itok=VYrXvz0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5715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89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Диагностика синдрома Ирлен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276872"/>
            <a:ext cx="3197225" cy="294243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175" y="2276872"/>
            <a:ext cx="3555305" cy="2942431"/>
          </a:xfrm>
        </p:spPr>
      </p:pic>
    </p:spTree>
    <p:extLst>
      <p:ext uri="{BB962C8B-B14F-4D97-AF65-F5344CB8AC3E}">
        <p14:creationId xmlns:p14="http://schemas.microsoft.com/office/powerpoint/2010/main" val="3754225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692695"/>
            <a:ext cx="6457528" cy="9591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en-US" sz="3200" b="1" dirty="0" smtClean="0">
                <a:solidFill>
                  <a:schemeClr val="tx1"/>
                </a:solidFill>
              </a:rPr>
              <a:t>Аутичные </a:t>
            </a:r>
            <a:r>
              <a:rPr lang="ru-RU" altLang="en-US" sz="3200" b="1" dirty="0" err="1" smtClean="0">
                <a:solidFill>
                  <a:schemeClr val="tx1"/>
                </a:solidFill>
              </a:rPr>
              <a:t>Ирлен</a:t>
            </a:r>
            <a:r>
              <a:rPr lang="ru-RU" altLang="en-US" sz="3200" b="1" dirty="0" smtClean="0">
                <a:solidFill>
                  <a:schemeClr val="tx1"/>
                </a:solidFill>
              </a:rPr>
              <a:t>-пациенты</a:t>
            </a:r>
            <a:endParaRPr lang="en-US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ru-RU" altLang="en-US" sz="2400" dirty="0" smtClean="0">
                <a:latin typeface="Roboto Condense"/>
              </a:rPr>
              <a:t>«Это, словно плавать против течения, а не по течению. Люди словно вещи набрасываются на меня словно с экрана 3-</a:t>
            </a:r>
            <a:r>
              <a:rPr lang="en-US" altLang="en-US" sz="2400" dirty="0" smtClean="0">
                <a:latin typeface="Roboto Condense"/>
              </a:rPr>
              <a:t>D</a:t>
            </a:r>
            <a:r>
              <a:rPr lang="ru-RU" altLang="en-US" sz="2400" dirty="0" smtClean="0">
                <a:latin typeface="Roboto Condense"/>
              </a:rPr>
              <a:t> кинофильма и я не чувствую себя в безопасности. Всё фрагментировано, ничего </a:t>
            </a:r>
            <a:r>
              <a:rPr lang="en-US" altLang="en-US" sz="2400" dirty="0" smtClean="0">
                <a:latin typeface="Roboto Condense"/>
              </a:rPr>
              <a:t> </a:t>
            </a:r>
            <a:r>
              <a:rPr lang="ru-RU" altLang="en-US" sz="2400" dirty="0" smtClean="0">
                <a:latin typeface="Roboto Condense"/>
              </a:rPr>
              <a:t>не представляет единое целое»</a:t>
            </a:r>
            <a:endParaRPr lang="en-US" altLang="en-US" sz="2400" dirty="0" smtClean="0">
              <a:latin typeface="Roboto Condense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altLang="en-US" sz="2400" dirty="0" smtClean="0">
                <a:latin typeface="Roboto Condense"/>
              </a:rPr>
              <a:t> --Irlen client </a:t>
            </a:r>
            <a:r>
              <a:rPr lang="ru-RU" altLang="en-US" sz="2400" dirty="0" smtClean="0">
                <a:latin typeface="Roboto Condense"/>
              </a:rPr>
              <a:t> Пациент Ирлен</a:t>
            </a:r>
            <a:endParaRPr lang="en-US" altLang="en-US" sz="2400" dirty="0" smtClean="0">
              <a:latin typeface="Roboto Condense"/>
            </a:endParaRPr>
          </a:p>
        </p:txBody>
      </p:sp>
    </p:spTree>
    <p:extLst>
      <p:ext uri="{BB962C8B-B14F-4D97-AF65-F5344CB8AC3E}">
        <p14:creationId xmlns:p14="http://schemas.microsoft.com/office/powerpoint/2010/main" val="4856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Богдашина Ольга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Сенсорно-перцептивная диагностика и коррекция 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5" y="1598613"/>
            <a:ext cx="2628409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84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Гох</a:t>
            </a:r>
            <a:r>
              <a:rPr lang="ru-RU" b="1" dirty="0" smtClean="0"/>
              <a:t> А.Ф.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Философская феноменология как методология исследования аутизма.</a:t>
            </a:r>
          </a:p>
          <a:p>
            <a:r>
              <a:rPr lang="ru-RU" sz="2800" dirty="0" smtClean="0"/>
              <a:t>Антропология аутичной культуры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7" y="1844824"/>
            <a:ext cx="305983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16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Володенкова</a:t>
            </a:r>
            <a:r>
              <a:rPr lang="ru-RU" b="1" dirty="0" smtClean="0"/>
              <a:t> Е.А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Детско-родительские отношения в семье, воспитывающих ребенком с РАС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15" y="1595822"/>
            <a:ext cx="2629584" cy="40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65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Издания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29" y="2136775"/>
            <a:ext cx="2651287" cy="3767138"/>
          </a:xfr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36775"/>
            <a:ext cx="2743949" cy="3767138"/>
          </a:xfrm>
        </p:spPr>
      </p:pic>
    </p:spTree>
    <p:extLst>
      <p:ext uri="{BB962C8B-B14F-4D97-AF65-F5344CB8AC3E}">
        <p14:creationId xmlns:p14="http://schemas.microsoft.com/office/powerpoint/2010/main" val="2553224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Черенёва</a:t>
            </a:r>
            <a:r>
              <a:rPr lang="ru-RU" b="1" dirty="0" smtClean="0"/>
              <a:t> Е.А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3494" y="446089"/>
            <a:ext cx="4076978" cy="5414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Дифференциальная диагностика аутизма и сходных состояний;</a:t>
            </a:r>
          </a:p>
          <a:p>
            <a:r>
              <a:rPr lang="ru-RU" sz="2400" dirty="0" smtClean="0"/>
              <a:t>нарушений эмоционально-волевой сферы и поведения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2465" y="1896989"/>
            <a:ext cx="2629584" cy="42624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http://autism-wp.kspu.ru/wp-content/uploads/%D0%A7%D0%B5%D1%80%D0%B5%D0%BD%D0%B5%D0%B2%D0%B0-%D0%BD%D0%B0-%D0%B4%D0%B8%D1%81%D0%BA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65" y="2204864"/>
            <a:ext cx="24669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6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46088"/>
            <a:ext cx="3051814" cy="976312"/>
          </a:xfrm>
        </p:spPr>
        <p:txBody>
          <a:bodyPr>
            <a:normAutofit/>
          </a:bodyPr>
          <a:lstStyle/>
          <a:p>
            <a:r>
              <a:rPr lang="ru-RU" b="1" dirty="0" smtClean="0"/>
              <a:t>Спиридонова М.С.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2800" dirty="0" smtClean="0"/>
          </a:p>
          <a:p>
            <a:endParaRPr lang="ru-RU" sz="2800"/>
          </a:p>
          <a:p>
            <a:r>
              <a:rPr lang="ru-RU" sz="2800" smtClean="0"/>
              <a:t>Комплексная </a:t>
            </a:r>
            <a:r>
              <a:rPr lang="ru-RU" sz="2800" dirty="0" smtClean="0"/>
              <a:t>диагностика РАС</a:t>
            </a:r>
          </a:p>
          <a:p>
            <a:r>
              <a:rPr lang="ru-RU" sz="2800" dirty="0"/>
              <a:t>Методология невербального обучения и сопровождения детей  РАС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98613"/>
            <a:ext cx="2520279" cy="39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57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RH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556792"/>
            <a:ext cx="2665788" cy="3273227"/>
          </a:xfrm>
        </p:spPr>
      </p:pic>
      <p:sp>
        <p:nvSpPr>
          <p:cNvPr id="5" name="TextBox 4"/>
          <p:cNvSpPr txBox="1"/>
          <p:nvPr/>
        </p:nvSpPr>
        <p:spPr>
          <a:xfrm>
            <a:off x="3782981" y="1988840"/>
            <a:ext cx="5357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Ричард </a:t>
            </a:r>
            <a:r>
              <a:rPr lang="ru-RU" b="1" dirty="0" err="1" smtClean="0"/>
              <a:t>Хэйхау</a:t>
            </a:r>
            <a:r>
              <a:rPr lang="ru-RU" dirty="0" smtClean="0"/>
              <a:t>, Бирмингем Великобритания</a:t>
            </a:r>
          </a:p>
          <a:p>
            <a:r>
              <a:rPr lang="ru-RU" dirty="0" smtClean="0"/>
              <a:t>Исполнительный директор</a:t>
            </a:r>
          </a:p>
          <a:p>
            <a:r>
              <a:rPr lang="ru-RU" dirty="0" smtClean="0"/>
              <a:t> «</a:t>
            </a:r>
            <a:r>
              <a:rPr lang="en-US" dirty="0" smtClean="0"/>
              <a:t>Open Theatre Company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212976"/>
            <a:ext cx="3178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http://www.opentheatre.co.uk/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4437112"/>
            <a:ext cx="144016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verbal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566124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92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</a:t>
            </a:r>
            <a:endParaRPr lang="ru-RU" dirty="0"/>
          </a:p>
        </p:txBody>
      </p:sp>
      <p:pic>
        <p:nvPicPr>
          <p:cNvPr id="6" name="Содержимое 5" descr="Мешки Надежд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4794956" cy="2697163"/>
          </a:xfrm>
        </p:spPr>
      </p:pic>
      <p:pic>
        <p:nvPicPr>
          <p:cNvPr id="7" name="Рисунок 6" descr="Я шарф и Да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501008"/>
            <a:ext cx="3657600" cy="2438400"/>
          </a:xfrm>
          <a:prstGeom prst="rect">
            <a:avLst/>
          </a:prstGeom>
        </p:spPr>
      </p:pic>
      <p:pic>
        <p:nvPicPr>
          <p:cNvPr id="16386" name="Picture 2" descr="Richard Hayhow. Улыбки! Взрывы эмоций! и все без сл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764704"/>
            <a:ext cx="2904257" cy="1936171"/>
          </a:xfrm>
          <a:prstGeom prst="rect">
            <a:avLst/>
          </a:prstGeom>
          <a:noFill/>
        </p:spPr>
      </p:pic>
      <p:pic>
        <p:nvPicPr>
          <p:cNvPr id="16388" name="Picture 4" descr="http://kras-deti.ru/media/k2/galleries/398/IMG_06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140968"/>
            <a:ext cx="3348371" cy="2232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911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Межведомственная модель помощи детям с РАС</a:t>
            </a: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50138096"/>
              </p:ext>
            </p:extLst>
          </p:nvPr>
        </p:nvGraphicFramePr>
        <p:xfrm>
          <a:off x="1745622" y="2492896"/>
          <a:ext cx="6768752" cy="36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04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Маслобоев С.Г.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Коррекция исполнительного действия у детей с РАС.</a:t>
            </a:r>
          </a:p>
          <a:p>
            <a:r>
              <a:rPr lang="ru-RU" sz="2800" dirty="0" smtClean="0"/>
              <a:t>Телесно-ориентированная терапия 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295232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5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Наши успехи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2060848"/>
            <a:ext cx="7772400" cy="395895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dirty="0"/>
              <a:t>Создание системы оказания помощи детям с РАС в Красноярском крае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Межведомственное взаимодействие на основе партнерства и взаимопонимания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 smtClean="0"/>
              <a:t>Этапность </a:t>
            </a:r>
            <a:r>
              <a:rPr lang="ru-RU" sz="2400" dirty="0"/>
              <a:t>оказания помощи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Тесное сотрудничество с родительскими организациями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Специальная подготовка специалистов, оказывающих помощь детям с РАС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Широкий спектр коррекционных вмешательств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3831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8582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Наши проблемы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2132856"/>
            <a:ext cx="7772400" cy="388694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dirty="0"/>
              <a:t>Недостаточно развита система ранней помощи и дошкольникам 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Неравные условия получения помощи в различных </a:t>
            </a:r>
            <a:r>
              <a:rPr lang="ru-RU" sz="2400"/>
              <a:t>районах </a:t>
            </a:r>
            <a:r>
              <a:rPr lang="ru-RU" sz="2400" smtClean="0"/>
              <a:t>края</a:t>
            </a:r>
            <a:endParaRPr lang="ru-RU" sz="2400" dirty="0"/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Недостаточно развита система помощи семье 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/>
              <a:t>Значительные трудности с получением средне-специального и высшего </a:t>
            </a:r>
            <a:r>
              <a:rPr lang="ru-RU" sz="2400" dirty="0" smtClean="0"/>
              <a:t>образования лиц с РАС, трудоустройство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17996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82625" y="620688"/>
            <a:ext cx="8461375" cy="250827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405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Благодарю за внимание!</a:t>
            </a:r>
            <a:br>
              <a:rPr lang="ru-RU" sz="3405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405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405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405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405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Международный институт аутизма КГПУ им. В.П. Астафьева</a:t>
            </a:r>
            <a:r>
              <a:rPr lang="en-US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/>
              </a:rPr>
              <a:t>http</a:t>
            </a:r>
            <a:r>
              <a:rPr lang="ru-RU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  <a:hlinkClick r:id="rId2"/>
              </a:rPr>
              <a:t>:</a:t>
            </a:r>
            <a:r>
              <a:rPr lang="en-US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  <a:hlinkClick r:id="rId2"/>
              </a:rPr>
              <a:t>//autism.kspu.ru</a:t>
            </a:r>
            <a:r>
              <a:rPr lang="en-US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  <a:t/>
            </a:r>
            <a:br>
              <a:rPr lang="en-US" sz="200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Wingdings" panose="05000000000000000000" pitchFamily="2" charset="2"/>
              </a:rPr>
            </a:br>
            <a:endParaRPr lang="ru-RU" sz="200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28963"/>
            <a:ext cx="5040560" cy="31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624110"/>
            <a:ext cx="7708404" cy="128089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КГПУ им. В.П. Асафьева</a:t>
            </a:r>
            <a:endParaRPr lang="ru-RU" dirty="0"/>
          </a:p>
        </p:txBody>
      </p:sp>
      <p:pic>
        <p:nvPicPr>
          <p:cNvPr id="2050" name="Picture 2" descr="Картинки по запросу кгпу карт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4"/>
            <a:ext cx="785242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42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Международный институт аутизма КГПУ им. В.П. Астафьева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42415" y="2852936"/>
            <a:ext cx="6591985" cy="3058286"/>
          </a:xfrm>
        </p:spPr>
        <p:txBody>
          <a:bodyPr>
            <a:noAutofit/>
          </a:bodyPr>
          <a:lstStyle/>
          <a:p>
            <a:r>
              <a:rPr lang="ru-RU" sz="2000" b="1" dirty="0"/>
              <a:t>Наша миссия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	консолидация ведущих гума­нитарных исследований и информационно-технологических ресурсов по пробле­мам аутизма; </a:t>
            </a:r>
          </a:p>
          <a:p>
            <a:pPr marL="0" indent="0">
              <a:buNone/>
            </a:pPr>
            <a:r>
              <a:rPr lang="ru-RU" sz="2000" dirty="0"/>
              <a:t>	создание ведущей структуры, определяющей стратегию разви­тия направлений образования и  социальной адаптации детей и взрослых с аутизмом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0844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Основатели МИА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6" descr="casa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1224136" cy="14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utism-wp.kspu.ru/wp-content/uploads/%D0%9E%D0%91-%D1%85%D0%BE%D1%80%D0%BE%D1%88%D0%B0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27" y="1587265"/>
            <a:ext cx="1513307" cy="172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h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19" y="2229205"/>
            <a:ext cx="1296144" cy="157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erar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670947"/>
            <a:ext cx="1224136" cy="154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The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19" y="5440311"/>
            <a:ext cx="1223836" cy="128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Ad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374" y="4670947"/>
            <a:ext cx="1362002" cy="16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autism-wp.kspu.ru/wp-content/uploads/%D0%A7%D0%B5%D1%80%D0%B5%D0%BD%D0%B5%D0%B2%D0%B0-%D0%BD%D0%B0-%D0%B4%D0%B8%D1%81%D0%B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019" y="3617409"/>
            <a:ext cx="1080120" cy="152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598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Наша деятельность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b="1" dirty="0"/>
              <a:t>Исследования </a:t>
            </a:r>
            <a:endParaRPr lang="ru-RU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/>
              <a:t>Медицина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/>
              <a:t>Образование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/>
              <a:t>Психология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/>
              <a:t>Социальная реабилитация  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874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Образование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415" y="1556792"/>
            <a:ext cx="6591985" cy="4354430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u="sng" dirty="0"/>
              <a:t>Профессиональная подготовка</a:t>
            </a:r>
          </a:p>
          <a:p>
            <a:pPr marL="0" indent="0">
              <a:buNone/>
            </a:pPr>
            <a:r>
              <a:rPr lang="ru-RU" sz="1900" b="1" dirty="0"/>
              <a:t>Магистерская программа</a:t>
            </a:r>
            <a:r>
              <a:rPr lang="ru-RU" sz="1900" dirty="0"/>
              <a:t> «Психолого-педагогическое сопровождение лиц с расстройствами аутистического спектра (РАС)»</a:t>
            </a:r>
          </a:p>
          <a:p>
            <a:pPr marL="0" indent="0">
              <a:buNone/>
            </a:pPr>
            <a:endParaRPr lang="ru-RU" sz="1900" dirty="0"/>
          </a:p>
          <a:p>
            <a:r>
              <a:rPr lang="ru-RU" sz="1900" b="1" u="sng" dirty="0"/>
              <a:t>Постдипломное образование:</a:t>
            </a:r>
          </a:p>
          <a:p>
            <a:pPr marL="0" indent="0">
              <a:buNone/>
            </a:pPr>
            <a:r>
              <a:rPr lang="ru-RU" sz="1900" b="1" dirty="0"/>
              <a:t>Повышение квалификации</a:t>
            </a:r>
            <a:endParaRPr lang="ru-RU" sz="1900" dirty="0"/>
          </a:p>
          <a:p>
            <a:pPr>
              <a:buFontTx/>
              <a:buChar char="-"/>
            </a:pPr>
            <a:r>
              <a:rPr lang="ru-RU" sz="1900" i="1" dirty="0"/>
              <a:t>Он-</a:t>
            </a:r>
            <a:r>
              <a:rPr lang="ru-RU" sz="1900" i="1" dirty="0" err="1"/>
              <a:t>лайн</a:t>
            </a:r>
            <a:r>
              <a:rPr lang="ru-RU" sz="1900" i="1" dirty="0"/>
              <a:t> курсы </a:t>
            </a:r>
            <a:r>
              <a:rPr lang="ru-RU" sz="1900" dirty="0"/>
              <a:t> (на русском и английском языках)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900" dirty="0"/>
              <a:t> Расстройства аутистического спектра: введение в аутизм»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900" dirty="0"/>
              <a:t>Сенсорно-перцептивные проблемы при аутизме»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1900" dirty="0"/>
              <a:t>Развитие языка и коммуникации при аутизме»</a:t>
            </a:r>
          </a:p>
          <a:p>
            <a:pPr marL="0" lvl="0" indent="0">
              <a:buNone/>
            </a:pPr>
            <a:r>
              <a:rPr lang="ru-RU" sz="1900" dirty="0"/>
              <a:t>- </a:t>
            </a:r>
            <a:r>
              <a:rPr lang="ru-RU" sz="1900" i="1" dirty="0"/>
              <a:t>семинары,</a:t>
            </a:r>
            <a:r>
              <a:rPr lang="ru-RU" sz="1900" dirty="0"/>
              <a:t> </a:t>
            </a:r>
            <a:r>
              <a:rPr lang="ru-RU" sz="1900" i="1" dirty="0"/>
              <a:t>тренинги и др.</a:t>
            </a:r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216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Социальные проекты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Распространение информации об аутизме</a:t>
            </a:r>
          </a:p>
          <a:p>
            <a:r>
              <a:rPr lang="ru-RU" sz="2400" dirty="0" smtClean="0"/>
              <a:t>Волонтерское движение</a:t>
            </a:r>
          </a:p>
          <a:p>
            <a:r>
              <a:rPr lang="ru-RU" sz="2400" dirty="0"/>
              <a:t>Социальные акции с детьми с РАС  и их </a:t>
            </a:r>
            <a:r>
              <a:rPr lang="ru-RU" sz="2400" dirty="0" smtClean="0"/>
              <a:t>семьями</a:t>
            </a:r>
          </a:p>
          <a:p>
            <a:endParaRPr lang="ru-RU" sz="2400" dirty="0"/>
          </a:p>
          <a:p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2694681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1896</TotalTime>
  <Words>876</Words>
  <Application>Microsoft Office PowerPoint</Application>
  <PresentationFormat>Экран (4:3)</PresentationFormat>
  <Paragraphs>141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Roboto Condense</vt:lpstr>
      <vt:lpstr>Wingdings</vt:lpstr>
      <vt:lpstr>Wingdings 3</vt:lpstr>
      <vt:lpstr>Легкий дым</vt:lpstr>
      <vt:lpstr>Региональный опыт организации  системы помощи детям с РАС  в Красноярском крае</vt:lpstr>
      <vt:lpstr>Красноярский край</vt:lpstr>
      <vt:lpstr>Межведомственная модель помощи детям с РАС</vt:lpstr>
      <vt:lpstr>КГПУ им. В.П. Асафьева</vt:lpstr>
      <vt:lpstr>Международный институт аутизма КГПУ им. В.П. Астафьева</vt:lpstr>
      <vt:lpstr>Основатели МИА</vt:lpstr>
      <vt:lpstr>Наша деятельность</vt:lpstr>
      <vt:lpstr>Образование</vt:lpstr>
      <vt:lpstr>Социальные проекты</vt:lpstr>
      <vt:lpstr>Научно-исследовательские  проекты </vt:lpstr>
      <vt:lpstr>Наши издания</vt:lpstr>
      <vt:lpstr>Крупные события</vt:lpstr>
      <vt:lpstr>Крупные события</vt:lpstr>
      <vt:lpstr>Международный консорциум институтов аутизма</vt:lpstr>
      <vt:lpstr>Основателями Международного консорциума институтов аутизма</vt:lpstr>
      <vt:lpstr>Принцип природосообразности</vt:lpstr>
      <vt:lpstr>Helen Irlen</vt:lpstr>
      <vt:lpstr>Синдром Ирлен</vt:lpstr>
      <vt:lpstr>Презентация PowerPoint</vt:lpstr>
      <vt:lpstr>Диагностика синдрома Ирлен</vt:lpstr>
      <vt:lpstr>Аутичные Ирлен-пациенты</vt:lpstr>
      <vt:lpstr>Богдашина Ольга</vt:lpstr>
      <vt:lpstr>Гох А.Ф.</vt:lpstr>
      <vt:lpstr>Володенкова Е.А.</vt:lpstr>
      <vt:lpstr>Издания</vt:lpstr>
      <vt:lpstr>Черенёва Е.А.</vt:lpstr>
      <vt:lpstr>Спиридонова М.С.</vt:lpstr>
      <vt:lpstr>Презентация PowerPoint</vt:lpstr>
      <vt:lpstr>Результат</vt:lpstr>
      <vt:lpstr>Маслобоев С.Г.</vt:lpstr>
      <vt:lpstr>Наши успехи</vt:lpstr>
      <vt:lpstr>Наши проблемы</vt:lpstr>
      <vt:lpstr>Благодарю за внимание!   Международный институт аутизма КГПУ им. В.П. Астафьева http://autism.kspu.ru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доклада: «ПРИМЕНЕНИЕ ИГРОВОГО БИОУПРАВЛЕНИЯ КАК СРЕДСТВА ПРОФИЛАКТИКИ ЭКЗАМЕНАЦИОННОГО СТРЕССА У СТУДЕНТОВ</dc:title>
  <dc:creator>Админ</dc:creator>
  <cp:lastModifiedBy>ASUS</cp:lastModifiedBy>
  <cp:revision>154</cp:revision>
  <dcterms:created xsi:type="dcterms:W3CDTF">2015-04-15T12:52:16Z</dcterms:created>
  <dcterms:modified xsi:type="dcterms:W3CDTF">2017-12-05T03:53:39Z</dcterms:modified>
</cp:coreProperties>
</file>