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2" r:id="rId4"/>
    <p:sldId id="257" r:id="rId5"/>
    <p:sldId id="259" r:id="rId6"/>
    <p:sldId id="263" r:id="rId7"/>
    <p:sldId id="264" r:id="rId8"/>
    <p:sldId id="260" r:id="rId9"/>
    <p:sldId id="261" r:id="rId10"/>
    <p:sldId id="266" r:id="rId11"/>
    <p:sldId id="265" r:id="rId12"/>
    <p:sldId id="267" r:id="rId13"/>
    <p:sldId id="270" r:id="rId14"/>
    <p:sldId id="271" r:id="rId15"/>
    <p:sldId id="272" r:id="rId16"/>
    <p:sldId id="273" r:id="rId17"/>
    <p:sldId id="275" r:id="rId18"/>
    <p:sldId id="274" r:id="rId19"/>
    <p:sldId id="279" r:id="rId20"/>
    <p:sldId id="287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77" r:id="rId29"/>
    <p:sldId id="278" r:id="rId3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2032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1260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CB20B-51D4-4FB0-9224-583918CDB5D0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06ED4-C0AF-466E-A88B-F44454733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6538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CB20B-51D4-4FB0-9224-583918CDB5D0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06ED4-C0AF-466E-A88B-F44454733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7057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CB20B-51D4-4FB0-9224-583918CDB5D0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06ED4-C0AF-466E-A88B-F44454733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6190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CB20B-51D4-4FB0-9224-583918CDB5D0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06ED4-C0AF-466E-A88B-F44454733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7005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CB20B-51D4-4FB0-9224-583918CDB5D0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06ED4-C0AF-466E-A88B-F44454733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9387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CB20B-51D4-4FB0-9224-583918CDB5D0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06ED4-C0AF-466E-A88B-F44454733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0643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CB20B-51D4-4FB0-9224-583918CDB5D0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06ED4-C0AF-466E-A88B-F44454733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4181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CB20B-51D4-4FB0-9224-583918CDB5D0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06ED4-C0AF-466E-A88B-F44454733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8474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CB20B-51D4-4FB0-9224-583918CDB5D0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06ED4-C0AF-466E-A88B-F44454733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5062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CB20B-51D4-4FB0-9224-583918CDB5D0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06ED4-C0AF-466E-A88B-F44454733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8009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CB20B-51D4-4FB0-9224-583918CDB5D0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06ED4-C0AF-466E-A88B-F44454733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38385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7CB20B-51D4-4FB0-9224-583918CDB5D0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006ED4-C0AF-466E-A88B-F44454733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1800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11" Type="http://schemas.openxmlformats.org/officeDocument/2006/relationships/image" Target="../media/image12.png"/><Relationship Id="rId5" Type="http://schemas.openxmlformats.org/officeDocument/2006/relationships/image" Target="../media/image6.jpe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866" y="0"/>
            <a:ext cx="10017456" cy="6878697"/>
          </a:xfrm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866" y="-20697"/>
            <a:ext cx="10017456" cy="6878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0614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dirty="0">
                <a:solidFill>
                  <a:srgbClr val="002060"/>
                </a:solidFill>
              </a:rPr>
              <a:t>Education for all and for everyone!</a:t>
            </a:r>
            <a:endParaRPr lang="ru-RU" sz="5400" b="1" dirty="0">
              <a:solidFill>
                <a:srgbClr val="00206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38262" y="1829594"/>
            <a:ext cx="9515475" cy="4343400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5578362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2650" y="2461073"/>
            <a:ext cx="2362200" cy="193357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398" y="170597"/>
            <a:ext cx="2272352" cy="227235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1776" y="4121622"/>
            <a:ext cx="2478356" cy="246427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6770" y="614910"/>
            <a:ext cx="3980596" cy="248787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506" y="4517842"/>
            <a:ext cx="2112244" cy="206805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89158" y="3643953"/>
            <a:ext cx="2433256" cy="244579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49088" y="94623"/>
            <a:ext cx="2653240" cy="264144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44745" y="1916919"/>
            <a:ext cx="1924050" cy="2371725"/>
          </a:xfrm>
          <a:prstGeom prst="ellipse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0"/>
          <a:srcRect l="9610" t="10894" r="13276" b="13485"/>
          <a:stretch/>
        </p:blipFill>
        <p:spPr>
          <a:xfrm>
            <a:off x="2569352" y="4783541"/>
            <a:ext cx="2115403" cy="207445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25400" y="2502017"/>
            <a:ext cx="2466753" cy="2466753"/>
          </a:xfrm>
          <a:prstGeom prst="flowChartConnector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752028" y="571843"/>
            <a:ext cx="1997379" cy="2009435"/>
          </a:xfrm>
          <a:prstGeom prst="flowChartConnector">
            <a:avLst/>
          </a:prstGeom>
        </p:spPr>
      </p:pic>
    </p:spTree>
    <p:extLst>
      <p:ext uri="{BB962C8B-B14F-4D97-AF65-F5344CB8AC3E}">
        <p14:creationId xmlns:p14="http://schemas.microsoft.com/office/powerpoint/2010/main" val="35505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0"/>
            <a:ext cx="3932237" cy="1006554"/>
          </a:xfrm>
        </p:spPr>
        <p:txBody>
          <a:bodyPr>
            <a:normAutofit/>
          </a:bodyPr>
          <a:lstStyle/>
          <a:p>
            <a:r>
              <a:rPr lang="ru-RU" sz="6000" b="1" dirty="0">
                <a:solidFill>
                  <a:schemeClr val="accent6">
                    <a:lumMod val="75000"/>
                  </a:schemeClr>
                </a:solidFill>
              </a:rPr>
              <a:t>Видение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-565" t="8045" r="1" b="17262"/>
          <a:stretch/>
        </p:blipFill>
        <p:spPr>
          <a:xfrm>
            <a:off x="8529566" y="0"/>
            <a:ext cx="3570903" cy="3566026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8343" y="1233714"/>
            <a:ext cx="7126514" cy="5624286"/>
          </a:xfrm>
        </p:spPr>
        <p:txBody>
          <a:bodyPr>
            <a:noAutofit/>
          </a:bodyPr>
          <a:lstStyle/>
          <a:p>
            <a:r>
              <a:rPr lang="ru-RU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Академическое гражданское образование и просвещение будущих лидеров на основе мировых стандартов, научно-педагогической базы и информационно-аналитических материалов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0377" y="3566026"/>
            <a:ext cx="3894161" cy="2131447"/>
          </a:xfrm>
          <a:prstGeom prst="rect">
            <a:avLst/>
          </a:prstGeom>
          <a:ln w="76200">
            <a:solidFill>
              <a:schemeClr val="accent6">
                <a:lumMod val="75000"/>
              </a:schemeClr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l="5635" t="8877" r="8318" b="553"/>
          <a:stretch/>
        </p:blipFill>
        <p:spPr>
          <a:xfrm>
            <a:off x="6096000" y="1672771"/>
            <a:ext cx="4963886" cy="4746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7957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b="1" dirty="0">
                <a:solidFill>
                  <a:srgbClr val="FF0000"/>
                </a:solidFill>
              </a:rPr>
              <a:t>Миссия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2496457"/>
            <a:ext cx="12090400" cy="368050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Академическая  подготовка  молодежи, способных действовать в качестве лидеров эффективных изменений в организациях и общества, используя научную базу образовательных ресурсов и  вузовские площадки взаимодействия ОГО, государства и бизнеса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b="33196"/>
          <a:stretch/>
        </p:blipFill>
        <p:spPr>
          <a:xfrm>
            <a:off x="7495538" y="101600"/>
            <a:ext cx="4634539" cy="212514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23" y="0"/>
            <a:ext cx="3682763" cy="2226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7563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604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АПУНКО</a:t>
            </a:r>
          </a:p>
          <a:p>
            <a:pPr marL="0" indent="0">
              <a:buNone/>
            </a:pPr>
            <a:r>
              <a:rPr lang="ru-RU" sz="4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объединение преподавателей ВУЗов Кыргызстана, ученых, специалистов и представителей гражданского сектора и других заинтересованных лиц для создания отечественной профессионально-научной школы управления некоммерческими организациями, направленной на подготовку высококвалифицированных специалистов, способных внести вклад в построение и развитие гражданского общества, эффективное решение социальных проблем. </a:t>
            </a:r>
          </a:p>
          <a:p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2925303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60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Цели:</a:t>
            </a:r>
            <a:br>
              <a:rPr lang="ru-RU" sz="60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6000" dirty="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8364" y="1030514"/>
            <a:ext cx="11135436" cy="5827486"/>
          </a:xfrm>
        </p:spPr>
        <p:txBody>
          <a:bodyPr>
            <a:normAutofit fontScale="92500"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−подготовить  высококвалифицированных специалистов, способных внести вклад в построение и развитие гражданского общества 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-создание профессионально-научной школы Управления некоммерческими организациями;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−  повышение квалификации действующих представителей гражданского общества в области УНКО;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−  разработка и продвижение научных, учебно-методических, методологических, исследовательских и других проектов в области УНКО;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−  налаживание связей с представителями гос. структур, бизнеса и ОГО для формирования эффективного взаимодействия трех секторов в современных условиях при подготовке будущих лидеров;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−  создание положительного имиджа профессии в обществе.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5501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>
                <a:solidFill>
                  <a:srgbClr val="FF0000"/>
                </a:solidFill>
              </a:rPr>
              <a:t>Ценности</a:t>
            </a:r>
            <a:br>
              <a:rPr lang="ru-RU" sz="5400" b="1" dirty="0">
                <a:solidFill>
                  <a:srgbClr val="FF0000"/>
                </a:solidFill>
              </a:rPr>
            </a:br>
            <a:endParaRPr lang="ru-RU" sz="5400" b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619916" y="1337481"/>
            <a:ext cx="6172200" cy="4121229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0252" y="1337481"/>
            <a:ext cx="5213444" cy="4653886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Ассоциация преподавателей по УНКО 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часть академического сообщества, которое считает меж секторальное  партнерство  ключевыми элементами движения вперед. В своей деятельности мы руководствуемся соблюдением национальных интересов Кыргызстана и уважением  неотъемлемых прав  граждан.</a:t>
            </a:r>
          </a:p>
          <a:p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80247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194" y="457199"/>
            <a:ext cx="4430831" cy="1876567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002060"/>
                </a:solidFill>
              </a:rPr>
              <a:t>Нас объединяют:</a:t>
            </a:r>
            <a:br>
              <a:rPr lang="ru-RU" sz="3600" b="1" dirty="0">
                <a:solidFill>
                  <a:srgbClr val="002060"/>
                </a:solidFill>
              </a:rPr>
            </a:b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19554" y="-1"/>
            <a:ext cx="7845585" cy="3222577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18615" y="3222577"/>
            <a:ext cx="11574070" cy="3232813"/>
          </a:xfrm>
        </p:spPr>
        <p:txBody>
          <a:bodyPr>
            <a:normAutofit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сотрудничество и заинтересованность друг в друге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честность и открытость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академическая свобода и политический нейтралитет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профессионализм, требовательность к себе и ответственность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лидерство и инициативность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возможностей творческой самореализации для преподавателей, сотрудников и студентов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благожелательное отношение и доверие наших партнеров.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56683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052286"/>
          </a:xfrm>
        </p:spPr>
        <p:txBody>
          <a:bodyPr>
            <a:normAutofit fontScale="90000"/>
          </a:bodyPr>
          <a:lstStyle/>
          <a:p>
            <a:r>
              <a:rPr lang="ru-RU" sz="4000" dirty="0">
                <a:solidFill>
                  <a:srgbClr val="FF3300"/>
                </a:solidFill>
                <a:latin typeface="Arial Black" panose="020B0A04020102020204" pitchFamily="34" charset="0"/>
              </a:rPr>
              <a:t>Клиенты</a:t>
            </a:r>
            <a:br>
              <a:rPr lang="ru-RU" sz="4000" dirty="0">
                <a:solidFill>
                  <a:srgbClr val="FF3300"/>
                </a:solidFill>
                <a:latin typeface="Arial Black" panose="020B0A04020102020204" pitchFamily="34" charset="0"/>
              </a:rPr>
            </a:br>
            <a:endParaRPr lang="ru-RU" sz="4000" dirty="0">
              <a:solidFill>
                <a:srgbClr val="FF330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-1" y="1291771"/>
            <a:ext cx="6850743" cy="5566229"/>
          </a:xfrm>
        </p:spPr>
        <p:txBody>
          <a:bodyPr>
            <a:normAutofit fontScale="92500"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ru-RU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Преподаватели- преподающие  курсы 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ru-RU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Студенты, изучающие НКО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ru-RU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НКО, желающие повысить свой имидж среди молодежи , а также потенциал</a:t>
            </a:r>
          </a:p>
          <a:p>
            <a:endParaRPr lang="ru-RU" sz="4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0743" y="0"/>
            <a:ext cx="5341256" cy="3555273"/>
          </a:xfrm>
          <a:prstGeom prst="rect">
            <a:avLst/>
          </a:prstGeom>
        </p:spPr>
      </p:pic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828384" y="2743199"/>
            <a:ext cx="4363615" cy="258354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l="4938" t="7536" r="5210" b="8786"/>
          <a:stretch/>
        </p:blipFill>
        <p:spPr>
          <a:xfrm>
            <a:off x="9726674" y="5326743"/>
            <a:ext cx="2465325" cy="1531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2975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0"/>
            <a:ext cx="3932237" cy="1078173"/>
          </a:xfrm>
        </p:spPr>
        <p:txBody>
          <a:bodyPr/>
          <a:lstStyle/>
          <a:p>
            <a:r>
              <a:rPr lang="ru-RU" dirty="0">
                <a:solidFill>
                  <a:srgbClr val="FF3300"/>
                </a:solidFill>
                <a:latin typeface="Arial Black" panose="020B0A04020102020204" pitchFamily="34" charset="0"/>
              </a:rPr>
              <a:t>Партнеры</a:t>
            </a:r>
            <a:br>
              <a:rPr lang="ru-RU" dirty="0">
                <a:solidFill>
                  <a:srgbClr val="FF3300"/>
                </a:solidFill>
                <a:latin typeface="Arial Black" panose="020B0A04020102020204" pitchFamily="34" charset="0"/>
              </a:rPr>
            </a:br>
            <a:endParaRPr lang="ru-RU" dirty="0">
              <a:solidFill>
                <a:srgbClr val="FF330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738158" y="0"/>
            <a:ext cx="4453842" cy="394527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6862" y="4095641"/>
            <a:ext cx="4425138" cy="2762359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08" y="696036"/>
            <a:ext cx="7602206" cy="5172952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1.Университеты КР (КГНУ, КГУ, БГУ, МУК, КРСУ, АУПКР, ОШГУ,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БатГУ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НГУ,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ТалГУ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ЖаГУ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)- предоставление помещений с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ком.услугами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т.п.</a:t>
            </a:r>
          </a:p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Университет Джонса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Хопкинса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Johns Hopkins University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консультативная помощь при составлении рабочих программ курсов по УНКО</a:t>
            </a:r>
          </a:p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3.НКО .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Center for Training and Consultation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(Грузия) – консультативная помощь, повышение потенциала членов АПУНКО и вовлечение  в проекты,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Таласский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Общественный Молодежный Совет- использование РЦ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ТалГУ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своей деятельности</a:t>
            </a:r>
          </a:p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4.Инстиут омбудсмена (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Нарынская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область)- использование РЦ НГУ для работы с молодежью</a:t>
            </a:r>
          </a:p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5.МСУ (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Мээрия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г.ОШ,г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Сулюкта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г. Кызыл-Кия, г. Талас) – для повышения потенциала сотрудников мэрии</a:t>
            </a:r>
          </a:p>
        </p:txBody>
      </p:sp>
    </p:spTree>
    <p:extLst>
      <p:ext uri="{BB962C8B-B14F-4D97-AF65-F5344CB8AC3E}">
        <p14:creationId xmlns:p14="http://schemas.microsoft.com/office/powerpoint/2010/main" val="22468581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t="31649" b="10789"/>
          <a:stretch/>
        </p:blipFill>
        <p:spPr>
          <a:xfrm>
            <a:off x="838200" y="2017826"/>
            <a:ext cx="10833100" cy="4159137"/>
          </a:xfrm>
          <a:prstGeom prst="rect">
            <a:avLst/>
          </a:prstGeom>
        </p:spPr>
      </p:pic>
      <p:sp>
        <p:nvSpPr>
          <p:cNvPr id="6" name="Объект 5">
            <a:extLst>
              <a:ext uri="{FF2B5EF4-FFF2-40B4-BE49-F238E27FC236}">
                <a16:creationId xmlns:a16="http://schemas.microsoft.com/office/drawing/2014/main" id="{C2D8F26C-1E51-4F72-A72E-B9482BE015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58800"/>
            <a:ext cx="10515600" cy="56181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400" b="1" dirty="0"/>
              <a:t>Зарегистрирована 1 марта 2016 года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5702499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1"/>
            <a:ext cx="10515600" cy="1015999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</a:rPr>
              <a:t>Структура приоритетов и интересов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839788" y="769257"/>
            <a:ext cx="5157787" cy="911906"/>
          </a:xfrm>
        </p:spPr>
        <p:txBody>
          <a:bodyPr/>
          <a:lstStyle/>
          <a:p>
            <a:r>
              <a:rPr lang="ru-RU" dirty="0"/>
              <a:t>академический  компонент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-1" y="1219200"/>
            <a:ext cx="7112001" cy="5638800"/>
          </a:xfrm>
        </p:spPr>
        <p:txBody>
          <a:bodyPr>
            <a:noAutofit/>
          </a:bodyPr>
          <a:lstStyle/>
          <a:p>
            <a:pPr lvl="0"/>
            <a:r>
              <a:rPr lang="ky-K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Преподавание и  внедрение  курсов по УНКО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ky-K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учебной и академической литературы, способствующих оптимизации преподавания курсов по управлению НКО.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ky-K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Оказание методологической и практической помощи в открытии специализаций по УНКО в университетах КР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ky-K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Мониторинг преподавания курсов в университетах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ky-K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семинаров и тренингов по повышению квалификации преподавателей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ky-K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мероприятий , способствующих наращиванию межсекторального взаимодействия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ky-K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производственной практики для студентов в действующих НКО.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ky-K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программ исследований по УНКО КР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ky-K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исследований в области мировых учений о УНКО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7112000" y="769257"/>
            <a:ext cx="4243388" cy="1161143"/>
          </a:xfrm>
        </p:spPr>
        <p:txBody>
          <a:bodyPr/>
          <a:lstStyle/>
          <a:p>
            <a:r>
              <a:rPr lang="ru-RU" dirty="0"/>
              <a:t>проектный/коммерческий компонент</a:t>
            </a:r>
          </a:p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4"/>
          </p:nvPr>
        </p:nvSpPr>
        <p:spPr>
          <a:xfrm>
            <a:off x="7112000" y="1681163"/>
            <a:ext cx="4876800" cy="4748666"/>
          </a:xfrm>
        </p:spPr>
        <p:txBody>
          <a:bodyPr>
            <a:normAutofit fontScale="92500" lnSpcReduction="1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	Разработка и реализация проектных предложений, актуальных с позиции решаемых задач Ассоциации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	Формирование партнерских региональных и международных партнерских связей, для последующих реализаций общих задач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	Разработка и предложение платных курсов и тренингов по УНКО, экспертных услуг и консультаций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88466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0629" y="928914"/>
            <a:ext cx="11901714" cy="5820229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Сильной стороной  является то, что члены 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АПУНКО  имеют высокую квалификацию и являются 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ведущими специалистами читаемых курсов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 прошли стажировку в университете США, в НКО Республика Грузии, Центре исследований гражданского общества и некоммерческого сектора НИУ ВШЭ Россия) </a:t>
            </a:r>
          </a:p>
          <a:p>
            <a:pPr marL="0" indent="0">
              <a:buNone/>
            </a:pP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также мощная материальная база – это 8 РЦ в 6 регионах страны, которые расположены в государственных университетах и оснащенных современными техническими и коммуникационными ресурсами, что позволяет вести активную деятельность в регионах, в результате которой проводятся ТОТ для преподавателей, внедряются разработанные курсы и новые форматы мероприятий для студентов.</a:t>
            </a:r>
          </a:p>
          <a:p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l="3852" t="14172" r="52332" b="44591"/>
          <a:stretch/>
        </p:blipFill>
        <p:spPr>
          <a:xfrm>
            <a:off x="9681029" y="0"/>
            <a:ext cx="2510971" cy="249645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/>
          <a:srcRect l="14682" t="2860" r="11406" b="86582"/>
          <a:stretch/>
        </p:blipFill>
        <p:spPr>
          <a:xfrm>
            <a:off x="972457" y="69963"/>
            <a:ext cx="4238172" cy="638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3913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5771" y="174171"/>
            <a:ext cx="11742058" cy="6560458"/>
          </a:xfrm>
        </p:spPr>
        <p:txBody>
          <a:bodyPr>
            <a:normAutofit/>
          </a:bodyPr>
          <a:lstStyle/>
          <a:p>
            <a:r>
              <a:rPr lang="ru-RU" sz="4000" dirty="0"/>
              <a:t>Слабой стороной организации недостаточность средств для развития организации, так как  взносы членов АПУНКО небольшие, а платные услуги на этапе внедрения, что приводит к  низкой финансовой устойчивости организации и к прямой зависимости от доноров.</a:t>
            </a:r>
          </a:p>
          <a:p>
            <a:r>
              <a:rPr lang="ru-RU" sz="4000" dirty="0"/>
              <a:t>Значительные нагрузки при проведении мероприятий, только на определенных </a:t>
            </a:r>
          </a:p>
          <a:p>
            <a:r>
              <a:rPr lang="ru-RU" sz="4000" dirty="0"/>
              <a:t>членов АПУНКО.</a:t>
            </a:r>
          </a:p>
          <a:p>
            <a:r>
              <a:rPr lang="ru-RU" sz="4000" dirty="0"/>
              <a:t>Отсутствие грамотной PR – политики.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7721" t="12538" r="2132" b="46224"/>
          <a:stretch/>
        </p:blipFill>
        <p:spPr>
          <a:xfrm>
            <a:off x="9318171" y="4361543"/>
            <a:ext cx="2873829" cy="2496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1820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386" t="56413" r="53038" b="3068"/>
          <a:stretch/>
        </p:blipFill>
        <p:spPr>
          <a:xfrm>
            <a:off x="9506857" y="-16576"/>
            <a:ext cx="2685143" cy="2578347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5143" y="108857"/>
            <a:ext cx="9971314" cy="6749143"/>
          </a:xfrm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 действующие РЦ в регионах в  перспективе дадут возможность за счет новых форм работы с аудиторией и высококвалифицированных преподавателей повысить интерес к изучению НКО, что в свою очередь приведет к   новым интересным идеям и расширение спектра деятельности.</a:t>
            </a:r>
          </a:p>
          <a:p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привлечения инвестиций, за счёт роста числа партнеров организации СТС, ВШЭ.</a:t>
            </a:r>
          </a:p>
          <a:p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новых активных членов организации, за счет повышения имиджа и востребованности курсов </a:t>
            </a:r>
          </a:p>
          <a:p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24277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3200" y="159657"/>
            <a:ext cx="9681029" cy="6589486"/>
          </a:xfrm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 нецелевого использования материальных ресурсов РЦ в университетах и отсутствие интереса по внедрению элективных курсов со стороны руководства университетов приведет к снижению обхвата  студентов  изучающих НКО и к возникновению проблемы для выполнения миссии АПУНКО</a:t>
            </a:r>
          </a:p>
          <a:p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Принятие закона об иностранных агентах приведет к отказу университетов к получению грунтовых средств от иностранных доноров. </a:t>
            </a:r>
          </a:p>
          <a:p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8734" t="56413" r="1878" b="1390"/>
          <a:stretch/>
        </p:blipFill>
        <p:spPr>
          <a:xfrm>
            <a:off x="9361715" y="4303486"/>
            <a:ext cx="2830285" cy="2554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8851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5789" t="5825" r="2262" b="1942"/>
          <a:stretch/>
        </p:blipFill>
        <p:spPr>
          <a:xfrm>
            <a:off x="0" y="0"/>
            <a:ext cx="4165599" cy="3105519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35086" y="0"/>
            <a:ext cx="9056914" cy="6857999"/>
          </a:xfrm>
          <a:ln>
            <a:noFill/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АПУНКО имеет достаточно возможностей для своего развития,  исследований некоммерческого сектора, способна активно внедрять их в образовательный процесс, а также вовлекать студентов в гражданский сектор, и как следствие  хорошая репутация среди академической среды. </a:t>
            </a:r>
          </a:p>
          <a:p>
            <a:pPr algn="just"/>
            <a:endParaRPr lang="ru-RU" sz="4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05128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3C2A59-235F-4820-8A9F-37C105EA1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Итоги деятельности</a:t>
            </a:r>
            <a:br>
              <a:rPr lang="ru-RU" dirty="0"/>
            </a:br>
            <a:r>
              <a:rPr lang="ru-RU" b="1" dirty="0"/>
              <a:t>Приглашенные гостевые лектора и число участников (2013-2018 </a:t>
            </a:r>
            <a:r>
              <a:rPr lang="ru-RU" b="1" dirty="0" err="1"/>
              <a:t>гг</a:t>
            </a:r>
            <a:r>
              <a:rPr lang="ru-RU" b="1" dirty="0"/>
              <a:t>)</a:t>
            </a:r>
            <a:endParaRPr lang="en-US" b="1" dirty="0"/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CDCA016F-7BF8-477C-B24F-CD072856E16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8712972"/>
              </p:ext>
            </p:extLst>
          </p:nvPr>
        </p:nvGraphicFramePr>
        <p:xfrm>
          <a:off x="355600" y="1948069"/>
          <a:ext cx="11624733" cy="432352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13902">
                  <a:extLst>
                    <a:ext uri="{9D8B030D-6E8A-4147-A177-3AD203B41FA5}">
                      <a16:colId xmlns:a16="http://schemas.microsoft.com/office/drawing/2014/main" val="3055210273"/>
                    </a:ext>
                  </a:extLst>
                </a:gridCol>
                <a:gridCol w="1862939">
                  <a:extLst>
                    <a:ext uri="{9D8B030D-6E8A-4147-A177-3AD203B41FA5}">
                      <a16:colId xmlns:a16="http://schemas.microsoft.com/office/drawing/2014/main" val="3000699443"/>
                    </a:ext>
                  </a:extLst>
                </a:gridCol>
                <a:gridCol w="1397204">
                  <a:extLst>
                    <a:ext uri="{9D8B030D-6E8A-4147-A177-3AD203B41FA5}">
                      <a16:colId xmlns:a16="http://schemas.microsoft.com/office/drawing/2014/main" val="1596283900"/>
                    </a:ext>
                  </a:extLst>
                </a:gridCol>
                <a:gridCol w="1546239">
                  <a:extLst>
                    <a:ext uri="{9D8B030D-6E8A-4147-A177-3AD203B41FA5}">
                      <a16:colId xmlns:a16="http://schemas.microsoft.com/office/drawing/2014/main" val="622650256"/>
                    </a:ext>
                  </a:extLst>
                </a:gridCol>
                <a:gridCol w="1266797">
                  <a:extLst>
                    <a:ext uri="{9D8B030D-6E8A-4147-A177-3AD203B41FA5}">
                      <a16:colId xmlns:a16="http://schemas.microsoft.com/office/drawing/2014/main" val="296016284"/>
                    </a:ext>
                  </a:extLst>
                </a:gridCol>
                <a:gridCol w="1471721">
                  <a:extLst>
                    <a:ext uri="{9D8B030D-6E8A-4147-A177-3AD203B41FA5}">
                      <a16:colId xmlns:a16="http://schemas.microsoft.com/office/drawing/2014/main" val="703158166"/>
                    </a:ext>
                  </a:extLst>
                </a:gridCol>
                <a:gridCol w="1471721">
                  <a:extLst>
                    <a:ext uri="{9D8B030D-6E8A-4147-A177-3AD203B41FA5}">
                      <a16:colId xmlns:a16="http://schemas.microsoft.com/office/drawing/2014/main" val="3592847253"/>
                    </a:ext>
                  </a:extLst>
                </a:gridCol>
                <a:gridCol w="894210">
                  <a:extLst>
                    <a:ext uri="{9D8B030D-6E8A-4147-A177-3AD203B41FA5}">
                      <a16:colId xmlns:a16="http://schemas.microsoft.com/office/drawing/2014/main" val="2356747007"/>
                    </a:ext>
                  </a:extLst>
                </a:gridCol>
              </a:tblGrid>
              <a:tr h="482961">
                <a:tc gridSpan="8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u="sng" dirty="0">
                          <a:effectLst/>
                        </a:rPr>
                        <a:t>Statistics per years and number of Students 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2361921"/>
                  </a:ext>
                </a:extLst>
              </a:tr>
              <a:tr h="4829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86119402"/>
                  </a:ext>
                </a:extLst>
              </a:tr>
              <a:tr h="4829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2013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2014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2060"/>
                          </a:solidFill>
                          <a:effectLst/>
                        </a:rPr>
                        <a:t>2016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2060"/>
                          </a:solidFill>
                          <a:effectLst/>
                        </a:rPr>
                        <a:t>2017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>
                          <a:solidFill>
                            <a:srgbClr val="002060"/>
                          </a:solidFill>
                          <a:effectLst/>
                        </a:rPr>
                        <a:t>2018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>
                          <a:solidFill>
                            <a:srgbClr val="002060"/>
                          </a:solidFill>
                          <a:effectLst/>
                        </a:rPr>
                        <a:t>Total 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27468709"/>
                  </a:ext>
                </a:extLst>
              </a:tr>
              <a:tr h="4829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48209211"/>
                  </a:ext>
                </a:extLst>
              </a:tr>
              <a:tr h="14257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NUMBER OF GUEST LECTURES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1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</a:rPr>
                        <a:t>7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14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2060"/>
                          </a:solidFill>
                          <a:effectLst/>
                        </a:rPr>
                        <a:t>33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2060"/>
                          </a:solidFill>
                          <a:effectLst/>
                        </a:rPr>
                        <a:t>36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2060"/>
                          </a:solidFill>
                          <a:effectLst/>
                        </a:rPr>
                        <a:t>13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2060"/>
                          </a:solidFill>
                          <a:effectLst/>
                        </a:rPr>
                        <a:t>104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77605203"/>
                  </a:ext>
                </a:extLst>
              </a:tr>
              <a:tr h="9659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</a:rPr>
                        <a:t>NUMBER OF PARTICIPANTS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25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292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630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>
                          <a:solidFill>
                            <a:srgbClr val="002060"/>
                          </a:solidFill>
                          <a:effectLst/>
                        </a:rPr>
                        <a:t>1262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2060"/>
                          </a:solidFill>
                          <a:effectLst/>
                        </a:rPr>
                        <a:t>1226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2060"/>
                          </a:solidFill>
                          <a:effectLst/>
                        </a:rPr>
                        <a:t>345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2060"/>
                          </a:solidFill>
                          <a:effectLst/>
                        </a:rPr>
                        <a:t>3780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280740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37994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4CC19C-1C26-4396-870F-96B5F9625F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Итоги преподавания  курсов изучения НКО в университетах КР</a:t>
            </a:r>
            <a:endParaRPr lang="en-US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329A237-1BB4-4A11-807E-21AF02895E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внедренных курсов за 2016-2018 годы</a:t>
            </a:r>
          </a:p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учебник «Введение в изучение некоммерческих организаций в Кыргызской Республике»</a:t>
            </a:r>
          </a:p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Открыты 8 Ресурсных Центров «Управление некоммерческими организациями в Кыргызской республике: перспективы развития»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16284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F77E546B-71C9-4961-9E74-947A21B014A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1345466"/>
              </p:ext>
            </p:extLst>
          </p:nvPr>
        </p:nvGraphicFramePr>
        <p:xfrm>
          <a:off x="0" y="1"/>
          <a:ext cx="12192000" cy="6817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348868">
                  <a:extLst>
                    <a:ext uri="{9D8B030D-6E8A-4147-A177-3AD203B41FA5}">
                      <a16:colId xmlns:a16="http://schemas.microsoft.com/office/drawing/2014/main" val="911543426"/>
                    </a:ext>
                  </a:extLst>
                </a:gridCol>
                <a:gridCol w="3843132">
                  <a:extLst>
                    <a:ext uri="{9D8B030D-6E8A-4147-A177-3AD203B41FA5}">
                      <a16:colId xmlns:a16="http://schemas.microsoft.com/office/drawing/2014/main" val="698140601"/>
                    </a:ext>
                  </a:extLst>
                </a:gridCol>
              </a:tblGrid>
              <a:tr h="3943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>
                          <a:effectLst/>
                        </a:rPr>
                        <a:t>Course</a:t>
                      </a:r>
                      <a:r>
                        <a:rPr lang="ru-RU" sz="2400" dirty="0">
                          <a:effectLst/>
                        </a:rPr>
                        <a:t> #1. </a:t>
                      </a:r>
                      <a:r>
                        <a:rPr lang="ru-RU" sz="2400" dirty="0" err="1">
                          <a:effectLst/>
                        </a:rPr>
                        <a:t>Introduction</a:t>
                      </a:r>
                      <a:r>
                        <a:rPr lang="ru-RU" sz="2400" dirty="0">
                          <a:effectLst/>
                        </a:rPr>
                        <a:t> </a:t>
                      </a:r>
                      <a:r>
                        <a:rPr lang="ru-RU" sz="2400" dirty="0" err="1">
                          <a:effectLst/>
                        </a:rPr>
                        <a:t>to</a:t>
                      </a:r>
                      <a:r>
                        <a:rPr lang="ru-RU" sz="2400" dirty="0">
                          <a:effectLst/>
                        </a:rPr>
                        <a:t> NPM . Введение в управление НКО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902786"/>
                  </a:ext>
                </a:extLst>
              </a:tr>
              <a:tr h="4939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>
                          <a:effectLst/>
                        </a:rPr>
                        <a:t>University</a:t>
                      </a:r>
                      <a:r>
                        <a:rPr lang="ru-RU" sz="2400" dirty="0">
                          <a:effectLst/>
                        </a:rPr>
                        <a:t> 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Number of students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00949285"/>
                  </a:ext>
                </a:extLst>
              </a:tr>
              <a:tr h="4939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>
                          <a:effectLst/>
                        </a:rPr>
                        <a:t>Kyrgyz</a:t>
                      </a:r>
                      <a:r>
                        <a:rPr lang="ru-RU" sz="2400" dirty="0">
                          <a:effectLst/>
                        </a:rPr>
                        <a:t> </a:t>
                      </a:r>
                      <a:r>
                        <a:rPr lang="ru-RU" sz="2400" dirty="0" err="1">
                          <a:effectLst/>
                        </a:rPr>
                        <a:t>National</a:t>
                      </a:r>
                      <a:r>
                        <a:rPr lang="ru-RU" sz="2400" dirty="0">
                          <a:effectLst/>
                        </a:rPr>
                        <a:t> </a:t>
                      </a:r>
                      <a:r>
                        <a:rPr lang="ru-RU" sz="2400" dirty="0" err="1">
                          <a:effectLst/>
                        </a:rPr>
                        <a:t>University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211</a:t>
                      </a:r>
                      <a:endParaRPr lang="en-US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51700621"/>
                  </a:ext>
                </a:extLst>
              </a:tr>
              <a:tr h="4939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>
                          <a:effectLst/>
                        </a:rPr>
                        <a:t>Bishkek</a:t>
                      </a:r>
                      <a:r>
                        <a:rPr lang="ru-RU" sz="2400" dirty="0">
                          <a:effectLst/>
                        </a:rPr>
                        <a:t> </a:t>
                      </a:r>
                      <a:r>
                        <a:rPr lang="ru-RU" sz="2400" dirty="0" err="1">
                          <a:effectLst/>
                        </a:rPr>
                        <a:t>Humanities</a:t>
                      </a:r>
                      <a:r>
                        <a:rPr lang="ru-RU" sz="2400" dirty="0">
                          <a:effectLst/>
                        </a:rPr>
                        <a:t> </a:t>
                      </a:r>
                      <a:r>
                        <a:rPr lang="ru-RU" sz="2400" dirty="0" err="1">
                          <a:effectLst/>
                        </a:rPr>
                        <a:t>University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90</a:t>
                      </a:r>
                      <a:endParaRPr lang="en-US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26523260"/>
                  </a:ext>
                </a:extLst>
              </a:tr>
              <a:tr h="4939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>
                          <a:effectLst/>
                        </a:rPr>
                        <a:t>International</a:t>
                      </a:r>
                      <a:r>
                        <a:rPr lang="ru-RU" sz="2400" dirty="0">
                          <a:effectLst/>
                        </a:rPr>
                        <a:t> </a:t>
                      </a:r>
                      <a:r>
                        <a:rPr lang="ru-RU" sz="2400" dirty="0" err="1">
                          <a:effectLst/>
                        </a:rPr>
                        <a:t>University</a:t>
                      </a:r>
                      <a:r>
                        <a:rPr lang="ru-RU" sz="2400" dirty="0">
                          <a:effectLst/>
                        </a:rPr>
                        <a:t> </a:t>
                      </a:r>
                      <a:r>
                        <a:rPr lang="ru-RU" sz="2400" dirty="0" err="1">
                          <a:effectLst/>
                        </a:rPr>
                        <a:t>of</a:t>
                      </a:r>
                      <a:r>
                        <a:rPr lang="ru-RU" sz="2400" dirty="0">
                          <a:effectLst/>
                        </a:rPr>
                        <a:t> </a:t>
                      </a:r>
                      <a:r>
                        <a:rPr lang="ru-RU" sz="2400" dirty="0" err="1">
                          <a:effectLst/>
                        </a:rPr>
                        <a:t>Kyrgyzstan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143</a:t>
                      </a:r>
                      <a:endParaRPr lang="en-US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93847726"/>
                  </a:ext>
                </a:extLst>
              </a:tr>
              <a:tr h="4939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Kyrgyz-Russian Slavic University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41</a:t>
                      </a:r>
                      <a:endParaRPr lang="en-US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87620844"/>
                  </a:ext>
                </a:extLst>
              </a:tr>
              <a:tr h="4939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>
                          <a:effectLst/>
                        </a:rPr>
                        <a:t>Naryn</a:t>
                      </a:r>
                      <a:r>
                        <a:rPr lang="ru-RU" sz="2400" dirty="0">
                          <a:effectLst/>
                        </a:rPr>
                        <a:t> </a:t>
                      </a:r>
                      <a:r>
                        <a:rPr lang="ru-RU" sz="2400" dirty="0" err="1">
                          <a:effectLst/>
                        </a:rPr>
                        <a:t>State</a:t>
                      </a:r>
                      <a:r>
                        <a:rPr lang="ru-RU" sz="2400" dirty="0">
                          <a:effectLst/>
                        </a:rPr>
                        <a:t> </a:t>
                      </a:r>
                      <a:r>
                        <a:rPr lang="ru-RU" sz="2400" dirty="0" err="1">
                          <a:effectLst/>
                        </a:rPr>
                        <a:t>University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60</a:t>
                      </a:r>
                      <a:endParaRPr lang="en-US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18438944"/>
                  </a:ext>
                </a:extLst>
              </a:tr>
              <a:tr h="4939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>
                          <a:effectLst/>
                        </a:rPr>
                        <a:t>Talas</a:t>
                      </a:r>
                      <a:r>
                        <a:rPr lang="ru-RU" sz="2400" dirty="0">
                          <a:effectLst/>
                        </a:rPr>
                        <a:t> </a:t>
                      </a:r>
                      <a:r>
                        <a:rPr lang="ru-RU" sz="2400" dirty="0" err="1">
                          <a:effectLst/>
                        </a:rPr>
                        <a:t>State</a:t>
                      </a:r>
                      <a:r>
                        <a:rPr lang="ru-RU" sz="2400" dirty="0">
                          <a:effectLst/>
                        </a:rPr>
                        <a:t> </a:t>
                      </a:r>
                      <a:r>
                        <a:rPr lang="ru-RU" sz="2400" dirty="0" err="1">
                          <a:effectLst/>
                        </a:rPr>
                        <a:t>University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34</a:t>
                      </a:r>
                      <a:endParaRPr lang="en-US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21616368"/>
                  </a:ext>
                </a:extLst>
              </a:tr>
              <a:tr h="4939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Osh State University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109</a:t>
                      </a:r>
                      <a:endParaRPr lang="en-US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49417783"/>
                  </a:ext>
                </a:extLst>
              </a:tr>
              <a:tr h="4939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Jalalabad State University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150</a:t>
                      </a:r>
                      <a:endParaRPr lang="en-US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17635863"/>
                  </a:ext>
                </a:extLst>
              </a:tr>
              <a:tr h="4939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Batken State University 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85</a:t>
                      </a:r>
                      <a:endParaRPr lang="en-US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2476136"/>
                  </a:ext>
                </a:extLst>
              </a:tr>
              <a:tr h="4939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Issyk-Kul State University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29</a:t>
                      </a:r>
                      <a:endParaRPr lang="en-US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48575824"/>
                  </a:ext>
                </a:extLst>
              </a:tr>
              <a:tr h="4939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Arabaev Kyrgyz State University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11</a:t>
                      </a:r>
                      <a:endParaRPr lang="en-US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71772697"/>
                  </a:ext>
                </a:extLst>
              </a:tr>
              <a:tr h="49392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>
                          <a:effectLst/>
                        </a:rPr>
                        <a:t>Total</a:t>
                      </a:r>
                      <a:r>
                        <a:rPr lang="ru-RU" sz="2400" dirty="0">
                          <a:effectLst/>
                        </a:rPr>
                        <a:t> 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963</a:t>
                      </a:r>
                      <a:endParaRPr lang="en-US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338296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18312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33D7A28C-A3E3-49FB-9BEC-EB70839368D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6230366"/>
              </p:ext>
            </p:extLst>
          </p:nvPr>
        </p:nvGraphicFramePr>
        <p:xfrm>
          <a:off x="0" y="0"/>
          <a:ext cx="12192000" cy="68982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96348">
                  <a:extLst>
                    <a:ext uri="{9D8B030D-6E8A-4147-A177-3AD203B41FA5}">
                      <a16:colId xmlns:a16="http://schemas.microsoft.com/office/drawing/2014/main" val="3066351153"/>
                    </a:ext>
                  </a:extLst>
                </a:gridCol>
                <a:gridCol w="7922218">
                  <a:extLst>
                    <a:ext uri="{9D8B030D-6E8A-4147-A177-3AD203B41FA5}">
                      <a16:colId xmlns:a16="http://schemas.microsoft.com/office/drawing/2014/main" val="1501520558"/>
                    </a:ext>
                  </a:extLst>
                </a:gridCol>
                <a:gridCol w="3673434">
                  <a:extLst>
                    <a:ext uri="{9D8B030D-6E8A-4147-A177-3AD203B41FA5}">
                      <a16:colId xmlns:a16="http://schemas.microsoft.com/office/drawing/2014/main" val="1523538061"/>
                    </a:ext>
                  </a:extLst>
                </a:gridCol>
              </a:tblGrid>
              <a:tr h="9124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Course #2. NPOs in the Modern World</a:t>
                      </a:r>
                      <a:r>
                        <a:rPr lang="ru-RU" sz="2800" dirty="0">
                          <a:effectLst/>
                        </a:rPr>
                        <a:t>  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НКО в современном мире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69012436"/>
                  </a:ext>
                </a:extLst>
              </a:tr>
              <a:tr h="9783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 err="1">
                          <a:effectLst/>
                        </a:rPr>
                        <a:t>University</a:t>
                      </a:r>
                      <a:r>
                        <a:rPr lang="ru-RU" sz="2800" b="1" dirty="0">
                          <a:effectLst/>
                        </a:rPr>
                        <a:t> </a:t>
                      </a:r>
                      <a:endParaRPr lang="en-US" sz="2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>
                          <a:effectLst/>
                        </a:rPr>
                        <a:t>Number of students</a:t>
                      </a:r>
                      <a:endParaRPr lang="en-US" sz="2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33896288"/>
                  </a:ext>
                </a:extLst>
              </a:tr>
              <a:tr h="827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 err="1">
                          <a:effectLst/>
                        </a:rPr>
                        <a:t>Kyrgyz</a:t>
                      </a:r>
                      <a:r>
                        <a:rPr lang="ru-RU" sz="2800" b="1" dirty="0">
                          <a:effectLst/>
                        </a:rPr>
                        <a:t> </a:t>
                      </a:r>
                      <a:r>
                        <a:rPr lang="ru-RU" sz="2800" b="1" dirty="0" err="1">
                          <a:effectLst/>
                        </a:rPr>
                        <a:t>National</a:t>
                      </a:r>
                      <a:r>
                        <a:rPr lang="ru-RU" sz="2800" b="1" dirty="0">
                          <a:effectLst/>
                        </a:rPr>
                        <a:t> </a:t>
                      </a:r>
                      <a:r>
                        <a:rPr lang="ru-RU" sz="2800" b="1" dirty="0" err="1">
                          <a:effectLst/>
                        </a:rPr>
                        <a:t>University</a:t>
                      </a:r>
                      <a:endParaRPr lang="en-US" sz="2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>
                          <a:effectLst/>
                        </a:rPr>
                        <a:t>174</a:t>
                      </a:r>
                      <a:endParaRPr lang="en-US" sz="2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34621524"/>
                  </a:ext>
                </a:extLst>
              </a:tr>
              <a:tr h="827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 err="1">
                          <a:effectLst/>
                        </a:rPr>
                        <a:t>International</a:t>
                      </a:r>
                      <a:r>
                        <a:rPr lang="ru-RU" sz="2800" b="1" dirty="0">
                          <a:effectLst/>
                        </a:rPr>
                        <a:t> </a:t>
                      </a:r>
                      <a:r>
                        <a:rPr lang="ru-RU" sz="2800" b="1" dirty="0" err="1">
                          <a:effectLst/>
                        </a:rPr>
                        <a:t>University</a:t>
                      </a:r>
                      <a:r>
                        <a:rPr lang="ru-RU" sz="2800" b="1" dirty="0">
                          <a:effectLst/>
                        </a:rPr>
                        <a:t> </a:t>
                      </a:r>
                      <a:r>
                        <a:rPr lang="ru-RU" sz="2800" b="1" dirty="0" err="1">
                          <a:effectLst/>
                        </a:rPr>
                        <a:t>of</a:t>
                      </a:r>
                      <a:r>
                        <a:rPr lang="ru-RU" sz="2800" b="1" dirty="0">
                          <a:effectLst/>
                        </a:rPr>
                        <a:t> </a:t>
                      </a:r>
                      <a:r>
                        <a:rPr lang="ru-RU" sz="2800" b="1" dirty="0" err="1">
                          <a:effectLst/>
                        </a:rPr>
                        <a:t>Kyrgyzstan</a:t>
                      </a:r>
                      <a:endParaRPr lang="en-US" sz="2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effectLst/>
                        </a:rPr>
                        <a:t>70</a:t>
                      </a:r>
                      <a:endParaRPr lang="en-US" sz="2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8865637"/>
                  </a:ext>
                </a:extLst>
              </a:tr>
              <a:tr h="827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 err="1">
                          <a:effectLst/>
                        </a:rPr>
                        <a:t>Talas</a:t>
                      </a:r>
                      <a:r>
                        <a:rPr lang="ru-RU" sz="2800" b="1" dirty="0">
                          <a:effectLst/>
                        </a:rPr>
                        <a:t> </a:t>
                      </a:r>
                      <a:r>
                        <a:rPr lang="ru-RU" sz="2800" b="1" dirty="0" err="1">
                          <a:effectLst/>
                        </a:rPr>
                        <a:t>State</a:t>
                      </a:r>
                      <a:r>
                        <a:rPr lang="ru-RU" sz="2800" b="1" dirty="0">
                          <a:effectLst/>
                        </a:rPr>
                        <a:t> </a:t>
                      </a:r>
                      <a:r>
                        <a:rPr lang="ru-RU" sz="2800" b="1" dirty="0" err="1">
                          <a:effectLst/>
                        </a:rPr>
                        <a:t>University</a:t>
                      </a:r>
                      <a:endParaRPr lang="en-US" sz="2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effectLst/>
                        </a:rPr>
                        <a:t>34</a:t>
                      </a:r>
                      <a:endParaRPr lang="en-US" sz="2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18258555"/>
                  </a:ext>
                </a:extLst>
              </a:tr>
              <a:tr h="827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>
                          <a:effectLst/>
                        </a:rPr>
                        <a:t>Osh State University</a:t>
                      </a:r>
                      <a:endParaRPr lang="en-US" sz="2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effectLst/>
                        </a:rPr>
                        <a:t>173</a:t>
                      </a:r>
                      <a:endParaRPr lang="en-US" sz="2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52116230"/>
                  </a:ext>
                </a:extLst>
              </a:tr>
              <a:tr h="827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>
                          <a:effectLst/>
                        </a:rPr>
                        <a:t>Jalalabad State University</a:t>
                      </a:r>
                      <a:endParaRPr lang="en-US" sz="2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effectLst/>
                        </a:rPr>
                        <a:t>68</a:t>
                      </a:r>
                      <a:endParaRPr lang="en-US" sz="2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32013721"/>
                  </a:ext>
                </a:extLst>
              </a:tr>
              <a:tr h="827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>
                          <a:effectLst/>
                        </a:rPr>
                        <a:t>Total </a:t>
                      </a:r>
                      <a:endParaRPr lang="en-US" sz="2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effectLst/>
                        </a:rPr>
                        <a:t>519</a:t>
                      </a:r>
                      <a:endParaRPr lang="en-US" sz="2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243235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58632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3B7825F9-834A-4E97-8D96-3E01127940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8249230"/>
              </p:ext>
            </p:extLst>
          </p:nvPr>
        </p:nvGraphicFramePr>
        <p:xfrm>
          <a:off x="0" y="0"/>
          <a:ext cx="12192000" cy="674867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8348">
                  <a:extLst>
                    <a:ext uri="{9D8B030D-6E8A-4147-A177-3AD203B41FA5}">
                      <a16:colId xmlns:a16="http://schemas.microsoft.com/office/drawing/2014/main" val="3805052461"/>
                    </a:ext>
                  </a:extLst>
                </a:gridCol>
                <a:gridCol w="7980218">
                  <a:extLst>
                    <a:ext uri="{9D8B030D-6E8A-4147-A177-3AD203B41FA5}">
                      <a16:colId xmlns:a16="http://schemas.microsoft.com/office/drawing/2014/main" val="684421847"/>
                    </a:ext>
                  </a:extLst>
                </a:gridCol>
                <a:gridCol w="3673434">
                  <a:extLst>
                    <a:ext uri="{9D8B030D-6E8A-4147-A177-3AD203B41FA5}">
                      <a16:colId xmlns:a16="http://schemas.microsoft.com/office/drawing/2014/main" val="85821744"/>
                    </a:ext>
                  </a:extLst>
                </a:gridCol>
              </a:tblGrid>
              <a:tr h="17109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</a:rPr>
                        <a:t>Course #3. Financial Management in NPOs </a:t>
                      </a:r>
                      <a:endParaRPr lang="ru-RU" sz="3200" b="1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Финансовый менеджмент в НКО</a:t>
                      </a:r>
                      <a:endParaRPr lang="en-US" sz="3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</a:rPr>
                        <a:t> </a:t>
                      </a:r>
                      <a:endParaRPr lang="en-US" sz="32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302168"/>
                  </a:ext>
                </a:extLst>
              </a:tr>
              <a:tr h="12741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 err="1">
                          <a:effectLst/>
                        </a:rPr>
                        <a:t>University</a:t>
                      </a:r>
                      <a:r>
                        <a:rPr lang="ru-RU" sz="3200" b="1" dirty="0">
                          <a:effectLst/>
                        </a:rPr>
                        <a:t> </a:t>
                      </a:r>
                      <a:endParaRPr lang="en-US" sz="3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effectLst/>
                        </a:rPr>
                        <a:t>Number of students</a:t>
                      </a:r>
                      <a:endParaRPr lang="en-US" sz="32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63800410"/>
                  </a:ext>
                </a:extLst>
              </a:tr>
              <a:tr h="7527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 err="1">
                          <a:effectLst/>
                        </a:rPr>
                        <a:t>Bishkek</a:t>
                      </a:r>
                      <a:r>
                        <a:rPr lang="ru-RU" sz="3200" b="1" dirty="0">
                          <a:effectLst/>
                        </a:rPr>
                        <a:t> </a:t>
                      </a:r>
                      <a:r>
                        <a:rPr lang="ru-RU" sz="3200" b="1" dirty="0" err="1">
                          <a:effectLst/>
                        </a:rPr>
                        <a:t>Humanities</a:t>
                      </a:r>
                      <a:r>
                        <a:rPr lang="ru-RU" sz="3200" b="1" dirty="0">
                          <a:effectLst/>
                        </a:rPr>
                        <a:t> </a:t>
                      </a:r>
                      <a:r>
                        <a:rPr lang="ru-RU" sz="3200" b="1" dirty="0" err="1">
                          <a:effectLst/>
                        </a:rPr>
                        <a:t>University</a:t>
                      </a:r>
                      <a:endParaRPr lang="en-US" sz="3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effectLst/>
                        </a:rPr>
                        <a:t>17</a:t>
                      </a:r>
                      <a:endParaRPr lang="en-US" sz="32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05932649"/>
                  </a:ext>
                </a:extLst>
              </a:tr>
              <a:tr h="7527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 err="1">
                          <a:effectLst/>
                        </a:rPr>
                        <a:t>Naryn</a:t>
                      </a:r>
                      <a:r>
                        <a:rPr lang="ru-RU" sz="3200" b="1" dirty="0">
                          <a:effectLst/>
                        </a:rPr>
                        <a:t> </a:t>
                      </a:r>
                      <a:r>
                        <a:rPr lang="ru-RU" sz="3200" b="1" dirty="0" err="1">
                          <a:effectLst/>
                        </a:rPr>
                        <a:t>State</a:t>
                      </a:r>
                      <a:r>
                        <a:rPr lang="ru-RU" sz="3200" b="1" dirty="0">
                          <a:effectLst/>
                        </a:rPr>
                        <a:t> </a:t>
                      </a:r>
                      <a:r>
                        <a:rPr lang="ru-RU" sz="3200" b="1" dirty="0" err="1">
                          <a:effectLst/>
                        </a:rPr>
                        <a:t>University</a:t>
                      </a:r>
                      <a:endParaRPr lang="en-US" sz="3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effectLst/>
                        </a:rPr>
                        <a:t>53</a:t>
                      </a:r>
                      <a:endParaRPr lang="en-US" sz="32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49004495"/>
                  </a:ext>
                </a:extLst>
              </a:tr>
              <a:tr h="7527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 err="1">
                          <a:effectLst/>
                        </a:rPr>
                        <a:t>Osh</a:t>
                      </a:r>
                      <a:r>
                        <a:rPr lang="ru-RU" sz="3200" b="1" dirty="0">
                          <a:effectLst/>
                        </a:rPr>
                        <a:t> </a:t>
                      </a:r>
                      <a:r>
                        <a:rPr lang="ru-RU" sz="3200" b="1" dirty="0" err="1">
                          <a:effectLst/>
                        </a:rPr>
                        <a:t>State</a:t>
                      </a:r>
                      <a:r>
                        <a:rPr lang="ru-RU" sz="3200" b="1" dirty="0">
                          <a:effectLst/>
                        </a:rPr>
                        <a:t> </a:t>
                      </a:r>
                      <a:r>
                        <a:rPr lang="ru-RU" sz="3200" b="1" dirty="0" err="1">
                          <a:effectLst/>
                        </a:rPr>
                        <a:t>University</a:t>
                      </a:r>
                      <a:endParaRPr lang="en-US" sz="3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effectLst/>
                        </a:rPr>
                        <a:t>42</a:t>
                      </a:r>
                      <a:endParaRPr lang="en-US" sz="3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49327012"/>
                  </a:ext>
                </a:extLst>
              </a:tr>
              <a:tr h="7527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 err="1">
                          <a:effectLst/>
                        </a:rPr>
                        <a:t>Batken</a:t>
                      </a:r>
                      <a:r>
                        <a:rPr lang="ru-RU" sz="3200" b="1" dirty="0">
                          <a:effectLst/>
                        </a:rPr>
                        <a:t> </a:t>
                      </a:r>
                      <a:r>
                        <a:rPr lang="ru-RU" sz="3200" b="1" dirty="0" err="1">
                          <a:effectLst/>
                        </a:rPr>
                        <a:t>State</a:t>
                      </a:r>
                      <a:r>
                        <a:rPr lang="ru-RU" sz="3200" b="1" dirty="0">
                          <a:effectLst/>
                        </a:rPr>
                        <a:t> </a:t>
                      </a:r>
                      <a:r>
                        <a:rPr lang="ru-RU" sz="3200" b="1" dirty="0" err="1">
                          <a:effectLst/>
                        </a:rPr>
                        <a:t>University</a:t>
                      </a:r>
                      <a:r>
                        <a:rPr lang="ru-RU" sz="3200" b="1" dirty="0">
                          <a:effectLst/>
                        </a:rPr>
                        <a:t> </a:t>
                      </a:r>
                      <a:endParaRPr lang="en-US" sz="3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effectLst/>
                        </a:rPr>
                        <a:t>23</a:t>
                      </a:r>
                      <a:endParaRPr lang="en-US" sz="3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3457822"/>
                  </a:ext>
                </a:extLst>
              </a:tr>
              <a:tr h="7527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 err="1">
                          <a:effectLst/>
                        </a:rPr>
                        <a:t>Total</a:t>
                      </a:r>
                      <a:r>
                        <a:rPr lang="ru-RU" sz="3200" b="1" dirty="0">
                          <a:effectLst/>
                        </a:rPr>
                        <a:t> </a:t>
                      </a:r>
                      <a:endParaRPr lang="en-US" sz="3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effectLst/>
                        </a:rPr>
                        <a:t>135</a:t>
                      </a:r>
                      <a:endParaRPr lang="en-US" sz="3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856093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81184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B604867D-1B76-41CD-9FD3-351E5BDF8A4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6569690"/>
              </p:ext>
            </p:extLst>
          </p:nvPr>
        </p:nvGraphicFramePr>
        <p:xfrm>
          <a:off x="0" y="69574"/>
          <a:ext cx="12192000" cy="678842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8348">
                  <a:extLst>
                    <a:ext uri="{9D8B030D-6E8A-4147-A177-3AD203B41FA5}">
                      <a16:colId xmlns:a16="http://schemas.microsoft.com/office/drawing/2014/main" val="1231916804"/>
                    </a:ext>
                  </a:extLst>
                </a:gridCol>
                <a:gridCol w="7980218">
                  <a:extLst>
                    <a:ext uri="{9D8B030D-6E8A-4147-A177-3AD203B41FA5}">
                      <a16:colId xmlns:a16="http://schemas.microsoft.com/office/drawing/2014/main" val="3718272771"/>
                    </a:ext>
                  </a:extLst>
                </a:gridCol>
                <a:gridCol w="3673434">
                  <a:extLst>
                    <a:ext uri="{9D8B030D-6E8A-4147-A177-3AD203B41FA5}">
                      <a16:colId xmlns:a16="http://schemas.microsoft.com/office/drawing/2014/main" val="3822101999"/>
                    </a:ext>
                  </a:extLst>
                </a:gridCol>
              </a:tblGrid>
              <a:tr h="12058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</a:rPr>
                        <a:t>Course #4. Public Policy and Advocacy </a:t>
                      </a:r>
                      <a:endParaRPr lang="ru-RU" sz="32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Государственная политика и </a:t>
                      </a:r>
                      <a:r>
                        <a:rPr lang="ru-RU" sz="3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эдвокаси</a:t>
                      </a:r>
                      <a:r>
                        <a:rPr lang="ru-RU" sz="3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</a:rPr>
                        <a:t> 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49880083"/>
                  </a:ext>
                </a:extLst>
              </a:tr>
              <a:tr h="12058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 err="1">
                          <a:effectLst/>
                        </a:rPr>
                        <a:t>University</a:t>
                      </a:r>
                      <a:r>
                        <a:rPr lang="ru-RU" sz="3200" b="1" dirty="0">
                          <a:effectLst/>
                        </a:rPr>
                        <a:t> </a:t>
                      </a:r>
                      <a:endParaRPr lang="en-US" sz="3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effectLst/>
                        </a:rPr>
                        <a:t>Number of students</a:t>
                      </a:r>
                      <a:endParaRPr lang="en-US" sz="32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61312224"/>
                  </a:ext>
                </a:extLst>
              </a:tr>
              <a:tr h="10941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 err="1">
                          <a:effectLst/>
                        </a:rPr>
                        <a:t>Kyrgyz</a:t>
                      </a:r>
                      <a:r>
                        <a:rPr lang="ru-RU" sz="3200" b="1" dirty="0">
                          <a:effectLst/>
                        </a:rPr>
                        <a:t> </a:t>
                      </a:r>
                      <a:r>
                        <a:rPr lang="ru-RU" sz="3200" b="1" dirty="0" err="1">
                          <a:effectLst/>
                        </a:rPr>
                        <a:t>National</a:t>
                      </a:r>
                      <a:r>
                        <a:rPr lang="ru-RU" sz="3200" b="1" dirty="0">
                          <a:effectLst/>
                        </a:rPr>
                        <a:t> </a:t>
                      </a:r>
                      <a:r>
                        <a:rPr lang="ru-RU" sz="3200" b="1" dirty="0" err="1">
                          <a:effectLst/>
                        </a:rPr>
                        <a:t>University</a:t>
                      </a:r>
                      <a:endParaRPr lang="en-US" sz="3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effectLst/>
                        </a:rPr>
                        <a:t>149</a:t>
                      </a:r>
                      <a:endParaRPr lang="en-US" sz="32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86085796"/>
                  </a:ext>
                </a:extLst>
              </a:tr>
              <a:tr h="10941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 err="1">
                          <a:effectLst/>
                        </a:rPr>
                        <a:t>Bishkek</a:t>
                      </a:r>
                      <a:r>
                        <a:rPr lang="ru-RU" sz="3200" b="1" dirty="0">
                          <a:effectLst/>
                        </a:rPr>
                        <a:t> </a:t>
                      </a:r>
                      <a:r>
                        <a:rPr lang="ru-RU" sz="3200" b="1" dirty="0" err="1">
                          <a:effectLst/>
                        </a:rPr>
                        <a:t>Humanities</a:t>
                      </a:r>
                      <a:r>
                        <a:rPr lang="ru-RU" sz="3200" b="1" dirty="0">
                          <a:effectLst/>
                        </a:rPr>
                        <a:t> </a:t>
                      </a:r>
                      <a:r>
                        <a:rPr lang="ru-RU" sz="3200" b="1" dirty="0" err="1">
                          <a:effectLst/>
                        </a:rPr>
                        <a:t>University</a:t>
                      </a:r>
                      <a:endParaRPr lang="en-US" sz="3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effectLst/>
                        </a:rPr>
                        <a:t>22</a:t>
                      </a:r>
                      <a:endParaRPr lang="en-US" sz="3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79095002"/>
                  </a:ext>
                </a:extLst>
              </a:tr>
              <a:tr h="10941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effectLst/>
                        </a:rPr>
                        <a:t>Osh State University</a:t>
                      </a:r>
                      <a:endParaRPr lang="en-US" sz="32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effectLst/>
                        </a:rPr>
                        <a:t>79</a:t>
                      </a:r>
                      <a:endParaRPr lang="en-US" sz="3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94059864"/>
                  </a:ext>
                </a:extLst>
              </a:tr>
              <a:tr h="10941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effectLst/>
                        </a:rPr>
                        <a:t>Total </a:t>
                      </a:r>
                      <a:endParaRPr lang="en-US" sz="32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effectLst/>
                        </a:rPr>
                        <a:t>250</a:t>
                      </a:r>
                      <a:endParaRPr lang="en-US" sz="3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325182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99482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AEE8F519-E142-42EE-AA19-8D98D6D7A32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39168992"/>
              </p:ext>
            </p:extLst>
          </p:nvPr>
        </p:nvGraphicFramePr>
        <p:xfrm>
          <a:off x="0" y="0"/>
          <a:ext cx="12192000" cy="68580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8348">
                  <a:extLst>
                    <a:ext uri="{9D8B030D-6E8A-4147-A177-3AD203B41FA5}">
                      <a16:colId xmlns:a16="http://schemas.microsoft.com/office/drawing/2014/main" val="24159484"/>
                    </a:ext>
                  </a:extLst>
                </a:gridCol>
                <a:gridCol w="7980218">
                  <a:extLst>
                    <a:ext uri="{9D8B030D-6E8A-4147-A177-3AD203B41FA5}">
                      <a16:colId xmlns:a16="http://schemas.microsoft.com/office/drawing/2014/main" val="1649881380"/>
                    </a:ext>
                  </a:extLst>
                </a:gridCol>
                <a:gridCol w="3673434">
                  <a:extLst>
                    <a:ext uri="{9D8B030D-6E8A-4147-A177-3AD203B41FA5}">
                      <a16:colId xmlns:a16="http://schemas.microsoft.com/office/drawing/2014/main" val="3968580615"/>
                    </a:ext>
                  </a:extLst>
                </a:gridCol>
              </a:tblGrid>
              <a:tr h="21136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</a:rPr>
                        <a:t>Course #5. Rule of Law and Nonprofit Sector </a:t>
                      </a:r>
                      <a:endParaRPr lang="ru-RU" sz="2800" b="1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Верховенство права и некоммерческий сектор</a:t>
                      </a:r>
                      <a:endParaRPr lang="en-US" sz="2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</a:rPr>
                        <a:t> </a:t>
                      </a:r>
                      <a:endParaRPr lang="en-US" sz="2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685044"/>
                  </a:ext>
                </a:extLst>
              </a:tr>
              <a:tr h="10248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 err="1">
                          <a:effectLst/>
                        </a:rPr>
                        <a:t>University</a:t>
                      </a:r>
                      <a:r>
                        <a:rPr lang="ru-RU" sz="2800" b="1" dirty="0">
                          <a:effectLst/>
                        </a:rPr>
                        <a:t> </a:t>
                      </a:r>
                      <a:endParaRPr lang="en-US" sz="2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>
                          <a:effectLst/>
                        </a:rPr>
                        <a:t>Number of students</a:t>
                      </a:r>
                      <a:endParaRPr lang="en-US" sz="2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61609533"/>
                  </a:ext>
                </a:extLst>
              </a:tr>
              <a:tr h="9298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 err="1">
                          <a:effectLst/>
                        </a:rPr>
                        <a:t>Kyrgyz</a:t>
                      </a:r>
                      <a:r>
                        <a:rPr lang="ru-RU" sz="2800" b="1" dirty="0">
                          <a:effectLst/>
                        </a:rPr>
                        <a:t> </a:t>
                      </a:r>
                      <a:r>
                        <a:rPr lang="ru-RU" sz="2800" b="1" dirty="0" err="1">
                          <a:effectLst/>
                        </a:rPr>
                        <a:t>National</a:t>
                      </a:r>
                      <a:r>
                        <a:rPr lang="ru-RU" sz="2800" b="1" dirty="0">
                          <a:effectLst/>
                        </a:rPr>
                        <a:t> </a:t>
                      </a:r>
                      <a:r>
                        <a:rPr lang="ru-RU" sz="2800" b="1" dirty="0" err="1">
                          <a:effectLst/>
                        </a:rPr>
                        <a:t>University</a:t>
                      </a:r>
                      <a:endParaRPr lang="en-US" sz="2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>
                          <a:effectLst/>
                        </a:rPr>
                        <a:t>90</a:t>
                      </a:r>
                      <a:endParaRPr lang="en-US" sz="2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44667366"/>
                  </a:ext>
                </a:extLst>
              </a:tr>
              <a:tr h="9298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 err="1">
                          <a:effectLst/>
                        </a:rPr>
                        <a:t>Talas</a:t>
                      </a:r>
                      <a:r>
                        <a:rPr lang="ru-RU" sz="2800" b="1" dirty="0">
                          <a:effectLst/>
                        </a:rPr>
                        <a:t> </a:t>
                      </a:r>
                      <a:r>
                        <a:rPr lang="ru-RU" sz="2800" b="1" dirty="0" err="1">
                          <a:effectLst/>
                        </a:rPr>
                        <a:t>State</a:t>
                      </a:r>
                      <a:r>
                        <a:rPr lang="ru-RU" sz="2800" b="1" dirty="0">
                          <a:effectLst/>
                        </a:rPr>
                        <a:t> </a:t>
                      </a:r>
                      <a:r>
                        <a:rPr lang="ru-RU" sz="2800" b="1" dirty="0" err="1">
                          <a:effectLst/>
                        </a:rPr>
                        <a:t>University</a:t>
                      </a:r>
                      <a:endParaRPr lang="en-US" sz="2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>
                          <a:effectLst/>
                        </a:rPr>
                        <a:t>17</a:t>
                      </a:r>
                      <a:endParaRPr lang="en-US" sz="2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40119184"/>
                  </a:ext>
                </a:extLst>
              </a:tr>
              <a:tr h="9298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 err="1">
                          <a:effectLst/>
                        </a:rPr>
                        <a:t>Osh</a:t>
                      </a:r>
                      <a:r>
                        <a:rPr lang="ru-RU" sz="2800" b="1" dirty="0">
                          <a:effectLst/>
                        </a:rPr>
                        <a:t> </a:t>
                      </a:r>
                      <a:r>
                        <a:rPr lang="ru-RU" sz="2800" b="1" dirty="0" err="1">
                          <a:effectLst/>
                        </a:rPr>
                        <a:t>State</a:t>
                      </a:r>
                      <a:r>
                        <a:rPr lang="ru-RU" sz="2800" b="1" dirty="0">
                          <a:effectLst/>
                        </a:rPr>
                        <a:t> </a:t>
                      </a:r>
                      <a:r>
                        <a:rPr lang="ru-RU" sz="2800" b="1" dirty="0" err="1">
                          <a:effectLst/>
                        </a:rPr>
                        <a:t>University</a:t>
                      </a:r>
                      <a:endParaRPr lang="en-US" sz="2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effectLst/>
                        </a:rPr>
                        <a:t>63</a:t>
                      </a:r>
                      <a:endParaRPr lang="en-US" sz="2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50636463"/>
                  </a:ext>
                </a:extLst>
              </a:tr>
              <a:tr h="9298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 err="1">
                          <a:effectLst/>
                        </a:rPr>
                        <a:t>Total</a:t>
                      </a:r>
                      <a:r>
                        <a:rPr lang="ru-RU" sz="2800" b="1" dirty="0">
                          <a:effectLst/>
                        </a:rPr>
                        <a:t> </a:t>
                      </a:r>
                      <a:endParaRPr lang="en-US" sz="2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effectLst/>
                        </a:rPr>
                        <a:t>170</a:t>
                      </a:r>
                      <a:endParaRPr lang="en-US" sz="2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489685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48770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3F95E2-2E76-46CE-929B-C1475C5769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Arial Black" panose="020B0A04020102020204" pitchFamily="34" charset="0"/>
              </a:rPr>
              <a:t>Разработка и внедрение новых курсов в 2018 году</a:t>
            </a:r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3C51C60-0CD2-46A0-9C9C-CDD61E7D7B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99267"/>
            <a:ext cx="10515600" cy="3577696"/>
          </a:xfrm>
        </p:spPr>
        <p:txBody>
          <a:bodyPr>
            <a:normAutofit/>
          </a:bodyPr>
          <a:lstStyle/>
          <a:p>
            <a:r>
              <a:rPr lang="ru-RU" sz="4800" b="1" dirty="0"/>
              <a:t>Социальное предпринимательство</a:t>
            </a:r>
          </a:p>
          <a:p>
            <a:r>
              <a:rPr lang="ru-RU" sz="4800" b="1" dirty="0"/>
              <a:t>Эффективные управленческие и коммуникативные ресурсы в профессиональной деятельности</a:t>
            </a:r>
            <a:endParaRPr 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4981366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66F5A4-EE39-418F-B2B6-AB0781650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15800" cy="894521"/>
          </a:xfrm>
        </p:spPr>
        <p:txBody>
          <a:bodyPr>
            <a:normAutofit/>
          </a:bodyPr>
          <a:lstStyle/>
          <a:p>
            <a:r>
              <a:rPr lang="ru-RU" alt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Семинары профессионального развития преподавателей за период октябрь 2016 по июнь 2018 годы</a:t>
            </a:r>
            <a:endParaRPr lang="en-US" sz="2400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13B8FEB4-08CB-4C96-9F63-4A8E0C14603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3988999"/>
              </p:ext>
            </p:extLst>
          </p:nvPr>
        </p:nvGraphicFramePr>
        <p:xfrm>
          <a:off x="0" y="904149"/>
          <a:ext cx="12115800" cy="59933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3561">
                  <a:extLst>
                    <a:ext uri="{9D8B030D-6E8A-4147-A177-3AD203B41FA5}">
                      <a16:colId xmlns:a16="http://schemas.microsoft.com/office/drawing/2014/main" val="2535287722"/>
                    </a:ext>
                  </a:extLst>
                </a:gridCol>
                <a:gridCol w="1124989">
                  <a:extLst>
                    <a:ext uri="{9D8B030D-6E8A-4147-A177-3AD203B41FA5}">
                      <a16:colId xmlns:a16="http://schemas.microsoft.com/office/drawing/2014/main" val="856855105"/>
                    </a:ext>
                  </a:extLst>
                </a:gridCol>
                <a:gridCol w="6593019">
                  <a:extLst>
                    <a:ext uri="{9D8B030D-6E8A-4147-A177-3AD203B41FA5}">
                      <a16:colId xmlns:a16="http://schemas.microsoft.com/office/drawing/2014/main" val="2037949591"/>
                    </a:ext>
                  </a:extLst>
                </a:gridCol>
                <a:gridCol w="2871305">
                  <a:extLst>
                    <a:ext uri="{9D8B030D-6E8A-4147-A177-3AD203B41FA5}">
                      <a16:colId xmlns:a16="http://schemas.microsoft.com/office/drawing/2014/main" val="238214251"/>
                    </a:ext>
                  </a:extLst>
                </a:gridCol>
                <a:gridCol w="1152926">
                  <a:extLst>
                    <a:ext uri="{9D8B030D-6E8A-4147-A177-3AD203B41FA5}">
                      <a16:colId xmlns:a16="http://schemas.microsoft.com/office/drawing/2014/main" val="2764776382"/>
                    </a:ext>
                  </a:extLst>
                </a:gridCol>
              </a:tblGrid>
              <a:tr h="2728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№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Дата</a:t>
                      </a:r>
                      <a:endParaRPr lang="en-US" sz="8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Семинар по разработке рабочих программ курсов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Ресурсный центр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Количество участников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extLst>
                  <a:ext uri="{0D108BD9-81ED-4DB2-BD59-A6C34878D82A}">
                    <a16:rowId xmlns:a16="http://schemas.microsoft.com/office/drawing/2014/main" val="1005214664"/>
                  </a:ext>
                </a:extLst>
              </a:tr>
              <a:tr h="22673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20-21.10 2016  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«Введение в УНКО» и «Некоммерческие организации в современном мире».</a:t>
                      </a:r>
                      <a:endParaRPr lang="en-US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НГУ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21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extLst>
                  <a:ext uri="{0D108BD9-81ED-4DB2-BD59-A6C34878D82A}">
                    <a16:rowId xmlns:a16="http://schemas.microsoft.com/office/drawing/2014/main" val="2834914822"/>
                  </a:ext>
                </a:extLst>
              </a:tr>
              <a:tr h="1370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3-4.11 2016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 «Введение в УНКО» и «Некоммерческие организации в современном мире».</a:t>
                      </a:r>
                      <a:endParaRPr lang="en-US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err="1">
                          <a:effectLst/>
                        </a:rPr>
                        <a:t>БатГУ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13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extLst>
                  <a:ext uri="{0D108BD9-81ED-4DB2-BD59-A6C34878D82A}">
                    <a16:rowId xmlns:a16="http://schemas.microsoft.com/office/drawing/2014/main" val="539231708"/>
                  </a:ext>
                </a:extLst>
              </a:tr>
              <a:tr h="16934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3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14.04.2017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«Государственная политика и </a:t>
                      </a:r>
                      <a:r>
                        <a:rPr lang="ru-RU" sz="800" b="1" dirty="0" err="1">
                          <a:effectLst/>
                        </a:rPr>
                        <a:t>эдвокаси</a:t>
                      </a:r>
                      <a:r>
                        <a:rPr lang="ru-RU" sz="800" b="1" dirty="0">
                          <a:effectLst/>
                        </a:rPr>
                        <a:t>» , «Верховенство права и некоммерческий сектор»</a:t>
                      </a:r>
                      <a:endParaRPr lang="en-US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БатГУ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19 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extLst>
                  <a:ext uri="{0D108BD9-81ED-4DB2-BD59-A6C34878D82A}">
                    <a16:rowId xmlns:a16="http://schemas.microsoft.com/office/drawing/2014/main" val="2155699402"/>
                  </a:ext>
                </a:extLst>
              </a:tr>
              <a:tr h="16934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4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17.03.2017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«Государственная политика и </a:t>
                      </a:r>
                      <a:r>
                        <a:rPr lang="ru-RU" sz="800" b="1" dirty="0" err="1">
                          <a:effectLst/>
                        </a:rPr>
                        <a:t>эдвокаси</a:t>
                      </a:r>
                      <a:r>
                        <a:rPr lang="ru-RU" sz="800" b="1" dirty="0">
                          <a:effectLst/>
                        </a:rPr>
                        <a:t>» , «Верховенство права и некоммерческий сектор»</a:t>
                      </a:r>
                      <a:endParaRPr lang="en-US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НГУ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26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extLst>
                  <a:ext uri="{0D108BD9-81ED-4DB2-BD59-A6C34878D82A}">
                    <a16:rowId xmlns:a16="http://schemas.microsoft.com/office/drawing/2014/main" val="3355593672"/>
                  </a:ext>
                </a:extLst>
              </a:tr>
              <a:tr h="1333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5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12.</a:t>
                      </a:r>
                      <a:r>
                        <a:rPr lang="en-US" sz="800">
                          <a:effectLst/>
                        </a:rPr>
                        <a:t>05.2017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Финансовый менеджмент в НКО</a:t>
                      </a:r>
                      <a:endParaRPr lang="en-US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БатГУ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22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extLst>
                  <a:ext uri="{0D108BD9-81ED-4DB2-BD59-A6C34878D82A}">
                    <a16:rowId xmlns:a16="http://schemas.microsoft.com/office/drawing/2014/main" val="2002893037"/>
                  </a:ext>
                </a:extLst>
              </a:tr>
              <a:tr h="16934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6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12</a:t>
                      </a:r>
                      <a:r>
                        <a:rPr lang="en-US" sz="800">
                          <a:effectLst/>
                        </a:rPr>
                        <a:t>.05.2017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«Государственная политика и </a:t>
                      </a:r>
                      <a:r>
                        <a:rPr lang="ru-RU" sz="800" b="1" dirty="0" err="1">
                          <a:effectLst/>
                        </a:rPr>
                        <a:t>эдвокаси</a:t>
                      </a:r>
                      <a:r>
                        <a:rPr lang="ru-RU" sz="800" b="1" dirty="0">
                          <a:effectLst/>
                        </a:rPr>
                        <a:t>» , «Верховенство права и некоммерческий сектор»</a:t>
                      </a:r>
                      <a:endParaRPr lang="en-US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НГУ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22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extLst>
                  <a:ext uri="{0D108BD9-81ED-4DB2-BD59-A6C34878D82A}">
                    <a16:rowId xmlns:a16="http://schemas.microsoft.com/office/drawing/2014/main" val="8951216"/>
                  </a:ext>
                </a:extLst>
              </a:tr>
              <a:tr h="16183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7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25-</a:t>
                      </a:r>
                      <a:r>
                        <a:rPr lang="en-US" sz="800">
                          <a:effectLst/>
                        </a:rPr>
                        <a:t>26.05.2017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«Введение в УНКО» и «Некоммерческие организации в современном мире».</a:t>
                      </a:r>
                      <a:endParaRPr lang="en-US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ЖаГУ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33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extLst>
                  <a:ext uri="{0D108BD9-81ED-4DB2-BD59-A6C34878D82A}">
                    <a16:rowId xmlns:a16="http://schemas.microsoft.com/office/drawing/2014/main" val="923875584"/>
                  </a:ext>
                </a:extLst>
              </a:tr>
              <a:tr h="15233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8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1-</a:t>
                      </a:r>
                      <a:r>
                        <a:rPr lang="en-US" sz="800">
                          <a:effectLst/>
                        </a:rPr>
                        <a:t>2.06.2017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«Введение в УНКО» и «Некоммерческие организации в современном мире».</a:t>
                      </a:r>
                      <a:endParaRPr lang="en-US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ТалГУ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34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extLst>
                  <a:ext uri="{0D108BD9-81ED-4DB2-BD59-A6C34878D82A}">
                    <a16:rowId xmlns:a16="http://schemas.microsoft.com/office/drawing/2014/main" val="192187736"/>
                  </a:ext>
                </a:extLst>
              </a:tr>
              <a:tr h="16934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9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13.09.2017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«Государственная политика и </a:t>
                      </a:r>
                      <a:r>
                        <a:rPr lang="ru-RU" sz="800" b="1" dirty="0" err="1">
                          <a:effectLst/>
                        </a:rPr>
                        <a:t>эдвокаси</a:t>
                      </a:r>
                      <a:r>
                        <a:rPr lang="ru-RU" sz="800" b="1" dirty="0">
                          <a:effectLst/>
                        </a:rPr>
                        <a:t>» , «Верховенство права и некоммерческий сектор</a:t>
                      </a:r>
                      <a:endParaRPr lang="en-US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ТалГУ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21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extLst>
                  <a:ext uri="{0D108BD9-81ED-4DB2-BD59-A6C34878D82A}">
                    <a16:rowId xmlns:a16="http://schemas.microsoft.com/office/drawing/2014/main" val="375183821"/>
                  </a:ext>
                </a:extLst>
              </a:tr>
              <a:tr h="16934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10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29.09.2017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«Государственная политика и </a:t>
                      </a:r>
                      <a:r>
                        <a:rPr lang="ru-RU" sz="800" b="1" dirty="0" err="1">
                          <a:effectLst/>
                        </a:rPr>
                        <a:t>эдвокаси</a:t>
                      </a:r>
                      <a:r>
                        <a:rPr lang="ru-RU" sz="800" b="1" dirty="0">
                          <a:effectLst/>
                        </a:rPr>
                        <a:t>» , «Верховенство права и некоммерческий сектор</a:t>
                      </a:r>
                      <a:endParaRPr lang="en-US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ЖаГУ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27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extLst>
                  <a:ext uri="{0D108BD9-81ED-4DB2-BD59-A6C34878D82A}">
                    <a16:rowId xmlns:a16="http://schemas.microsoft.com/office/drawing/2014/main" val="4245250831"/>
                  </a:ext>
                </a:extLst>
              </a:tr>
              <a:tr h="1333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11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13.11.2017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Финансовый менеджмент в НКО</a:t>
                      </a:r>
                      <a:endParaRPr lang="en-US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ТалГУ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26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extLst>
                  <a:ext uri="{0D108BD9-81ED-4DB2-BD59-A6C34878D82A}">
                    <a16:rowId xmlns:a16="http://schemas.microsoft.com/office/drawing/2014/main" val="1744795181"/>
                  </a:ext>
                </a:extLst>
              </a:tr>
              <a:tr h="1333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11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22.11.2017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Финансовый менеджмент в НКО</a:t>
                      </a:r>
                      <a:endParaRPr lang="en-US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ЖаГУ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29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extLst>
                  <a:ext uri="{0D108BD9-81ED-4DB2-BD59-A6C34878D82A}">
                    <a16:rowId xmlns:a16="http://schemas.microsoft.com/office/drawing/2014/main" val="1408930154"/>
                  </a:ext>
                </a:extLst>
              </a:tr>
              <a:tr h="16934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12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25.11.2017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«Менеджмент, ориентированный на результат» для преподавателей АПУНКО</a:t>
                      </a:r>
                      <a:endParaRPr lang="en-US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ОшГУ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15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extLst>
                  <a:ext uri="{0D108BD9-81ED-4DB2-BD59-A6C34878D82A}">
                    <a16:rowId xmlns:a16="http://schemas.microsoft.com/office/drawing/2014/main" val="608381007"/>
                  </a:ext>
                </a:extLst>
              </a:tr>
              <a:tr h="1333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13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30.11.2017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 dirty="0">
                          <a:effectLst/>
                        </a:rPr>
                        <a:t>«</a:t>
                      </a:r>
                      <a:r>
                        <a:rPr lang="ru-RU" sz="800" b="1" dirty="0">
                          <a:effectLst/>
                        </a:rPr>
                        <a:t>Социальное предпринимательство».</a:t>
                      </a:r>
                      <a:endParaRPr lang="en-US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НГУ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23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extLst>
                  <a:ext uri="{0D108BD9-81ED-4DB2-BD59-A6C34878D82A}">
                    <a16:rowId xmlns:a16="http://schemas.microsoft.com/office/drawing/2014/main" val="3466153335"/>
                  </a:ext>
                </a:extLst>
              </a:tr>
              <a:tr h="1333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15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14.12.2017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 dirty="0">
                          <a:effectLst/>
                        </a:rPr>
                        <a:t>«</a:t>
                      </a:r>
                      <a:r>
                        <a:rPr lang="ru-RU" sz="800" b="1" dirty="0">
                          <a:effectLst/>
                        </a:rPr>
                        <a:t>Социальное предпринимательство».</a:t>
                      </a:r>
                      <a:endParaRPr lang="en-US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БатГУ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16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extLst>
                  <a:ext uri="{0D108BD9-81ED-4DB2-BD59-A6C34878D82A}">
                    <a16:rowId xmlns:a16="http://schemas.microsoft.com/office/drawing/2014/main" val="2971732769"/>
                  </a:ext>
                </a:extLst>
              </a:tr>
              <a:tr h="16934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16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18.01.2018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«Лидерство и взаимодействие с сообществом» для преподавателей АПУНКО</a:t>
                      </a:r>
                      <a:endParaRPr lang="en-US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КГНУ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16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extLst>
                  <a:ext uri="{0D108BD9-81ED-4DB2-BD59-A6C34878D82A}">
                    <a16:rowId xmlns:a16="http://schemas.microsoft.com/office/drawing/2014/main" val="1459285790"/>
                  </a:ext>
                </a:extLst>
              </a:tr>
              <a:tr h="1333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17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17.02.2018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 dirty="0">
                          <a:effectLst/>
                        </a:rPr>
                        <a:t>«</a:t>
                      </a:r>
                      <a:r>
                        <a:rPr lang="ru-RU" sz="800" b="1" dirty="0">
                          <a:effectLst/>
                        </a:rPr>
                        <a:t>Социальное предпринимательство».</a:t>
                      </a:r>
                      <a:endParaRPr lang="en-US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ОшГУ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34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extLst>
                  <a:ext uri="{0D108BD9-81ED-4DB2-BD59-A6C34878D82A}">
                    <a16:rowId xmlns:a16="http://schemas.microsoft.com/office/drawing/2014/main" val="1143968185"/>
                  </a:ext>
                </a:extLst>
              </a:tr>
              <a:tr h="1333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18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17.02.2018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 dirty="0">
                          <a:effectLst/>
                        </a:rPr>
                        <a:t>«</a:t>
                      </a:r>
                      <a:r>
                        <a:rPr lang="ru-RU" sz="800" b="1" dirty="0">
                          <a:effectLst/>
                        </a:rPr>
                        <a:t>Социальное предпринимательство».</a:t>
                      </a:r>
                      <a:endParaRPr lang="en-US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ЖаГУ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25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extLst>
                  <a:ext uri="{0D108BD9-81ED-4DB2-BD59-A6C34878D82A}">
                    <a16:rowId xmlns:a16="http://schemas.microsoft.com/office/drawing/2014/main" val="795186949"/>
                  </a:ext>
                </a:extLst>
              </a:tr>
              <a:tr h="1333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19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27.02.2018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 dirty="0">
                          <a:effectLst/>
                        </a:rPr>
                        <a:t>«</a:t>
                      </a:r>
                      <a:r>
                        <a:rPr lang="ru-RU" sz="800" b="1" dirty="0">
                          <a:effectLst/>
                        </a:rPr>
                        <a:t>Социальное предпринимательство».</a:t>
                      </a:r>
                      <a:endParaRPr lang="en-US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ТалГУ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19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extLst>
                  <a:ext uri="{0D108BD9-81ED-4DB2-BD59-A6C34878D82A}">
                    <a16:rowId xmlns:a16="http://schemas.microsoft.com/office/drawing/2014/main" val="3155658340"/>
                  </a:ext>
                </a:extLst>
              </a:tr>
              <a:tr h="1815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20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9-10.03.2018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«Эффективные управленческие и коммуникативные ресурсы в профессиональной деятельности» для преподавателей АПУНКО</a:t>
                      </a:r>
                      <a:endParaRPr lang="en-US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КГНУ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16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extLst>
                  <a:ext uri="{0D108BD9-81ED-4DB2-BD59-A6C34878D82A}">
                    <a16:rowId xmlns:a16="http://schemas.microsoft.com/office/drawing/2014/main" val="2348169490"/>
                  </a:ext>
                </a:extLst>
              </a:tr>
              <a:tr h="22673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21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24.05.2018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«Эффективные управленческие и коммуникативные ресурсы в профессиональной деятельности»</a:t>
                      </a:r>
                      <a:endParaRPr lang="en-US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ТалГУ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24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extLst>
                  <a:ext uri="{0D108BD9-81ED-4DB2-BD59-A6C34878D82A}">
                    <a16:rowId xmlns:a16="http://schemas.microsoft.com/office/drawing/2014/main" val="1745541011"/>
                  </a:ext>
                </a:extLst>
              </a:tr>
              <a:tr h="22673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22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11.05.2018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«Эффективные управленческие и коммуникативные ресурсы в профессиональной деятельности»</a:t>
                      </a:r>
                      <a:endParaRPr lang="en-US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ЖаГу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24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extLst>
                  <a:ext uri="{0D108BD9-81ED-4DB2-BD59-A6C34878D82A}">
                    <a16:rowId xmlns:a16="http://schemas.microsoft.com/office/drawing/2014/main" val="1366550772"/>
                  </a:ext>
                </a:extLst>
              </a:tr>
              <a:tr h="2841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23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5</a:t>
                      </a:r>
                      <a:r>
                        <a:rPr lang="ru-RU" sz="800">
                          <a:effectLst/>
                        </a:rPr>
                        <a:t>-6</a:t>
                      </a:r>
                      <a:r>
                        <a:rPr lang="en-US" sz="800">
                          <a:effectLst/>
                        </a:rPr>
                        <a:t>.02.2018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«Введение в</a:t>
                      </a:r>
                      <a:endParaRPr lang="en-US" sz="800" b="1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УНКО» и «Некоммерческие организации в современном мире». «Финансовый менеджмент в НКО»</a:t>
                      </a:r>
                      <a:endParaRPr lang="en-US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Сулуюктинский Региональный Институт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21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extLst>
                  <a:ext uri="{0D108BD9-81ED-4DB2-BD59-A6C34878D82A}">
                    <a16:rowId xmlns:a16="http://schemas.microsoft.com/office/drawing/2014/main" val="1204654755"/>
                  </a:ext>
                </a:extLst>
              </a:tr>
              <a:tr h="3496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24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8-</a:t>
                      </a:r>
                      <a:r>
                        <a:rPr lang="en-US" sz="800">
                          <a:effectLst/>
                        </a:rPr>
                        <a:t>9.02.2018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«Введение в</a:t>
                      </a:r>
                      <a:endParaRPr lang="en-US" sz="800" b="1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УНКО» и «Некоммерческие организации в современном мире». «Финансовый менеджмент в НКО»</a:t>
                      </a:r>
                      <a:endParaRPr lang="en-US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Кызыл-Кийский Многопрофильный институт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21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extLst>
                  <a:ext uri="{0D108BD9-81ED-4DB2-BD59-A6C34878D82A}">
                    <a16:rowId xmlns:a16="http://schemas.microsoft.com/office/drawing/2014/main" val="1840185946"/>
                  </a:ext>
                </a:extLst>
              </a:tr>
              <a:tr h="22673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25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17.03</a:t>
                      </a:r>
                      <a:r>
                        <a:rPr lang="ru-RU" sz="800">
                          <a:effectLst/>
                        </a:rPr>
                        <a:t>.2018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«Государственная политика и </a:t>
                      </a:r>
                      <a:r>
                        <a:rPr lang="ru-RU" sz="800" b="1" dirty="0" err="1">
                          <a:effectLst/>
                        </a:rPr>
                        <a:t>эдвокаси</a:t>
                      </a:r>
                      <a:r>
                        <a:rPr lang="ru-RU" sz="800" b="1" dirty="0">
                          <a:effectLst/>
                        </a:rPr>
                        <a:t>» , «Верховенство права и некоммерческий сектор», «Финансовый менеджмент в НКО».</a:t>
                      </a:r>
                      <a:endParaRPr lang="en-US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Кызыл-Кийский Многопрофильный институт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20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extLst>
                  <a:ext uri="{0D108BD9-81ED-4DB2-BD59-A6C34878D82A}">
                    <a16:rowId xmlns:a16="http://schemas.microsoft.com/office/drawing/2014/main" val="192199893"/>
                  </a:ext>
                </a:extLst>
              </a:tr>
              <a:tr h="22673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26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22</a:t>
                      </a:r>
                      <a:r>
                        <a:rPr lang="ru-RU" sz="800">
                          <a:effectLst/>
                        </a:rPr>
                        <a:t>-23 </a:t>
                      </a:r>
                      <a:r>
                        <a:rPr lang="en-US" sz="800">
                          <a:effectLst/>
                        </a:rPr>
                        <a:t>.03.2018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«Государственная политика и </a:t>
                      </a:r>
                      <a:r>
                        <a:rPr lang="ru-RU" sz="800" b="1" dirty="0" err="1">
                          <a:effectLst/>
                        </a:rPr>
                        <a:t>эдвокаси</a:t>
                      </a:r>
                      <a:r>
                        <a:rPr lang="ru-RU" sz="800" b="1" dirty="0">
                          <a:effectLst/>
                        </a:rPr>
                        <a:t>» , «Верховенство права и некоммерческий сектор», «Финансовый менеджмент в НКО».</a:t>
                      </a:r>
                      <a:endParaRPr lang="en-US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Сулуюктинский Региональный Институт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20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extLst>
                  <a:ext uri="{0D108BD9-81ED-4DB2-BD59-A6C34878D82A}">
                    <a16:rowId xmlns:a16="http://schemas.microsoft.com/office/drawing/2014/main" val="3430821153"/>
                  </a:ext>
                </a:extLst>
              </a:tr>
              <a:tr h="1462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27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14.05.2018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«Эффективные управленческие и коммуникативные ресурсы в профессиональной деятельности»</a:t>
                      </a:r>
                      <a:endParaRPr lang="en-US" sz="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БатГУ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20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extLst>
                  <a:ext uri="{0D108BD9-81ED-4DB2-BD59-A6C34878D82A}">
                    <a16:rowId xmlns:a16="http://schemas.microsoft.com/office/drawing/2014/main" val="738492171"/>
                  </a:ext>
                </a:extLst>
              </a:tr>
              <a:tr h="14987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28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12.05.2018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«Эффективные управленческие и коммуникативные ресурсы в профессиональной деятельности»</a:t>
                      </a:r>
                      <a:endParaRPr lang="en-US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ОшГУ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</a:t>
                      </a:r>
                      <a:r>
                        <a:rPr lang="ru-RU" sz="800">
                          <a:effectLst/>
                        </a:rPr>
                        <a:t>4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extLst>
                  <a:ext uri="{0D108BD9-81ED-4DB2-BD59-A6C34878D82A}">
                    <a16:rowId xmlns:a16="http://schemas.microsoft.com/office/drawing/2014/main" val="1450521797"/>
                  </a:ext>
                </a:extLst>
              </a:tr>
              <a:tr h="22433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29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15</a:t>
                      </a:r>
                      <a:r>
                        <a:rPr lang="ru-RU" sz="800">
                          <a:effectLst/>
                        </a:rPr>
                        <a:t>-16</a:t>
                      </a:r>
                      <a:r>
                        <a:rPr lang="en-US" sz="800">
                          <a:effectLst/>
                        </a:rPr>
                        <a:t>.05.2018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«Социальное предпринимательство». «Эффективные управленческие и коммуникативные ресурсы в профессиональной деятельности»</a:t>
                      </a:r>
                      <a:endParaRPr lang="en-US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Сулуюктинский Региональный Институт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21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extLst>
                  <a:ext uri="{0D108BD9-81ED-4DB2-BD59-A6C34878D82A}">
                    <a16:rowId xmlns:a16="http://schemas.microsoft.com/office/drawing/2014/main" val="2626441656"/>
                  </a:ext>
                </a:extLst>
              </a:tr>
              <a:tr h="16661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30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18</a:t>
                      </a:r>
                      <a:r>
                        <a:rPr lang="ru-RU" sz="800">
                          <a:effectLst/>
                        </a:rPr>
                        <a:t>-19</a:t>
                      </a:r>
                      <a:r>
                        <a:rPr lang="en-US" sz="800">
                          <a:effectLst/>
                        </a:rPr>
                        <a:t>.05.2018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«Социальное предпринимательство». «Эффективные управленческие и коммуникативные ресурсы в профессиональной деятельности»</a:t>
                      </a:r>
                      <a:endParaRPr lang="en-US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Кызыл-Кийский Многопрофильный институт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20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extLst>
                  <a:ext uri="{0D108BD9-81ED-4DB2-BD59-A6C34878D82A}">
                    <a16:rowId xmlns:a16="http://schemas.microsoft.com/office/drawing/2014/main" val="3447673621"/>
                  </a:ext>
                </a:extLst>
              </a:tr>
              <a:tr h="111959"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Итого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658</a:t>
                      </a:r>
                      <a:endParaRPr lang="en-US" sz="16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" dirty="0">
                          <a:effectLst/>
                        </a:rPr>
                        <a:t> </a:t>
                      </a:r>
                      <a:endParaRPr lang="en-US" sz="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10" marR="14210" marT="0" marB="0"/>
                </a:tc>
                <a:extLst>
                  <a:ext uri="{0D108BD9-81ED-4DB2-BD59-A6C34878D82A}">
                    <a16:rowId xmlns:a16="http://schemas.microsoft.com/office/drawing/2014/main" val="28729092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43930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0" y="0"/>
            <a:ext cx="5921829" cy="987425"/>
          </a:xfrm>
        </p:spPr>
        <p:txBody>
          <a:bodyPr/>
          <a:lstStyle/>
          <a:p>
            <a:r>
              <a:rPr lang="ru-RU" b="1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Учитывая вызовы мы будем:</a:t>
            </a:r>
            <a:br>
              <a:rPr lang="ru-RU" b="1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35395" y="1771196"/>
            <a:ext cx="3587649" cy="2690737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1600" y="609600"/>
            <a:ext cx="8441267" cy="6110514"/>
          </a:xfrm>
        </p:spPr>
        <p:txBody>
          <a:bodyPr>
            <a:no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b="1" dirty="0">
                <a:solidFill>
                  <a:srgbClr val="20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Вовлекаться в национальные и </a:t>
            </a:r>
            <a:r>
              <a:rPr lang="ru-RU" sz="2800" b="1" dirty="0" err="1">
                <a:solidFill>
                  <a:srgbClr val="20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межстрановые</a:t>
            </a:r>
            <a:r>
              <a:rPr lang="ru-RU" sz="2800" b="1" dirty="0">
                <a:solidFill>
                  <a:srgbClr val="20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исследования по изучению НКО сотрудничая с партнерами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b="1" dirty="0">
                <a:solidFill>
                  <a:srgbClr val="20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Разрабатывать , имеющие актуальность академические и практические курсы на платной основе, на основе мониторинга спроса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b="1" dirty="0">
                <a:solidFill>
                  <a:srgbClr val="20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Сохранять и эффективно использовать интеллектуальные и  материальные ресурсы РЦ, посредством заключения новых соглашений с ректоратами и  другими НКО</a:t>
            </a:r>
            <a:endParaRPr lang="en-US" sz="2800" b="1" dirty="0">
              <a:solidFill>
                <a:srgbClr val="20321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b="1" dirty="0">
                <a:solidFill>
                  <a:srgbClr val="20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Добиваться финансовой устойчивости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b="1" dirty="0">
                <a:solidFill>
                  <a:srgbClr val="20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Разрабатывать эффективную коммуникационную политику по повышению имиджа и узнаваемости бренда организации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ru-RU" sz="2800" b="1" dirty="0">
              <a:solidFill>
                <a:srgbClr val="20321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4702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892675"/>
          </a:xfrm>
        </p:spPr>
        <p:txBody>
          <a:bodyPr>
            <a:normAutofit/>
          </a:bodyPr>
          <a:lstStyle/>
          <a:p>
            <a:pPr algn="ctr"/>
            <a:r>
              <a:rPr lang="ru-RU" sz="7200" b="1" dirty="0">
                <a:solidFill>
                  <a:srgbClr val="FF3300"/>
                </a:solidFill>
                <a:latin typeface="Century" panose="02040604050505020304" pitchFamily="18" charset="0"/>
              </a:rPr>
              <a:t>Всем спасибо!</a:t>
            </a:r>
          </a:p>
        </p:txBody>
      </p:sp>
    </p:spTree>
    <p:extLst>
      <p:ext uri="{BB962C8B-B14F-4D97-AF65-F5344CB8AC3E}">
        <p14:creationId xmlns:p14="http://schemas.microsoft.com/office/powerpoint/2010/main" val="300729072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</TotalTime>
  <Words>1716</Words>
  <Application>Microsoft Office PowerPoint</Application>
  <PresentationFormat>Широкоэкранный</PresentationFormat>
  <Paragraphs>400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7" baseType="lpstr">
      <vt:lpstr>Arial</vt:lpstr>
      <vt:lpstr>Arial Black</vt:lpstr>
      <vt:lpstr>Calibri</vt:lpstr>
      <vt:lpstr>Calibri Light</vt:lpstr>
      <vt:lpstr>Century</vt:lpstr>
      <vt:lpstr>Times New Roman</vt:lpstr>
      <vt:lpstr>Wingdings</vt:lpstr>
      <vt:lpstr>Тема Office</vt:lpstr>
      <vt:lpstr>Презентация PowerPoint</vt:lpstr>
      <vt:lpstr>Education for all and for everyone!</vt:lpstr>
      <vt:lpstr>Презентация PowerPoint</vt:lpstr>
      <vt:lpstr>Видение</vt:lpstr>
      <vt:lpstr>Миссия </vt:lpstr>
      <vt:lpstr>Презентация PowerPoint</vt:lpstr>
      <vt:lpstr>Цели: </vt:lpstr>
      <vt:lpstr>Ценности </vt:lpstr>
      <vt:lpstr>Нас объединяют: </vt:lpstr>
      <vt:lpstr>Клиенты </vt:lpstr>
      <vt:lpstr>Партнеры </vt:lpstr>
      <vt:lpstr>Презентация PowerPoint</vt:lpstr>
      <vt:lpstr>Структура приоритетов и интересов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Итоги деятельности Приглашенные гостевые лектора и число участников (2013-2018 гг)</vt:lpstr>
      <vt:lpstr>Итоги преподавания  курсов изучения НКО в университетах КР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Разработка и внедрение новых курсов в 2018 году</vt:lpstr>
      <vt:lpstr>Семинары профессионального развития преподавателей за период октябрь 2016 по июнь 2018 годы</vt:lpstr>
      <vt:lpstr>Учитывая вызовы мы будем: </vt:lpstr>
      <vt:lpstr>Всем спасибо!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NPM</cp:lastModifiedBy>
  <cp:revision>32</cp:revision>
  <dcterms:created xsi:type="dcterms:W3CDTF">2018-07-30T14:46:13Z</dcterms:created>
  <dcterms:modified xsi:type="dcterms:W3CDTF">2018-11-12T08:01:18Z</dcterms:modified>
</cp:coreProperties>
</file>